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7" r:id="rId2"/>
    <p:sldId id="283" r:id="rId3"/>
    <p:sldId id="285" r:id="rId4"/>
    <p:sldId id="281" r:id="rId5"/>
    <p:sldId id="286" r:id="rId6"/>
    <p:sldId id="280" r:id="rId7"/>
    <p:sldId id="296" r:id="rId8"/>
    <p:sldId id="287" r:id="rId9"/>
    <p:sldId id="284" r:id="rId10"/>
    <p:sldId id="290" r:id="rId11"/>
    <p:sldId id="291" r:id="rId12"/>
    <p:sldId id="294" r:id="rId13"/>
    <p:sldId id="292" r:id="rId14"/>
    <p:sldId id="282" r:id="rId15"/>
    <p:sldId id="293" r:id="rId16"/>
    <p:sldId id="288" r:id="rId17"/>
    <p:sldId id="289" r:id="rId18"/>
    <p:sldId id="295" r:id="rId19"/>
    <p:sldId id="297" r:id="rId20"/>
    <p:sldId id="298"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1111"/>
    <a:srgbClr val="B75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47" autoAdjust="0"/>
    <p:restoredTop sz="88704" autoAdjust="0"/>
  </p:normalViewPr>
  <p:slideViewPr>
    <p:cSldViewPr>
      <p:cViewPr varScale="1">
        <p:scale>
          <a:sx n="95" d="100"/>
          <a:sy n="95" d="100"/>
        </p:scale>
        <p:origin x="-136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82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BE20CD99-855F-4B3A-A4EB-FE15500AA73F}" type="datetimeFigureOut">
              <a:rPr lang="en-US" smtClean="0"/>
              <a:t>3/19/2014</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1788109D-B445-46F3-B2A2-0E38357CA10B}" type="slidenum">
              <a:rPr lang="en-US" smtClean="0"/>
              <a:t>‹#›</a:t>
            </a:fld>
            <a:endParaRPr lang="en-US" dirty="0"/>
          </a:p>
        </p:txBody>
      </p:sp>
    </p:spTree>
    <p:extLst>
      <p:ext uri="{BB962C8B-B14F-4D97-AF65-F5344CB8AC3E}">
        <p14:creationId xmlns:p14="http://schemas.microsoft.com/office/powerpoint/2010/main" val="3152068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208ED41-3D8F-4430-84F7-E48F07BC7701}" type="datetimeFigureOut">
              <a:rPr lang="en-US" smtClean="0"/>
              <a:pPr/>
              <a:t>3/19/2014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751CF25-267E-4B36-BA3A-592D53C91C46}" type="slidenum">
              <a:rPr lang="en-US" smtClean="0"/>
              <a:pPr/>
              <a:t>‹#›</a:t>
            </a:fld>
            <a:endParaRPr lang="en-US" dirty="0"/>
          </a:p>
        </p:txBody>
      </p:sp>
    </p:spTree>
    <p:extLst>
      <p:ext uri="{BB962C8B-B14F-4D97-AF65-F5344CB8AC3E}">
        <p14:creationId xmlns:p14="http://schemas.microsoft.com/office/powerpoint/2010/main" val="3007339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buFont typeface="Arial" charset="0"/>
              <a:buNone/>
            </a:pPr>
            <a:endParaRPr lang="en-US" baseline="0" dirty="0" smtClean="0"/>
          </a:p>
          <a:p>
            <a:pPr lvl="0">
              <a:buFont typeface="Arial" charset="0"/>
              <a:buChar char="•"/>
            </a:pPr>
            <a:endParaRPr lang="en-US" baseline="0" dirty="0" smtClean="0"/>
          </a:p>
          <a:p>
            <a:pPr lvl="1">
              <a:buFont typeface="Arial" charset="0"/>
              <a:buChar char="•"/>
            </a:pPr>
            <a:endParaRPr lang="en-US" dirty="0"/>
          </a:p>
        </p:txBody>
      </p:sp>
      <p:sp>
        <p:nvSpPr>
          <p:cNvPr id="4" name="Slide Number Placeholder 3"/>
          <p:cNvSpPr>
            <a:spLocks noGrp="1"/>
          </p:cNvSpPr>
          <p:nvPr>
            <p:ph type="sldNum" sz="quarter" idx="10"/>
          </p:nvPr>
        </p:nvSpPr>
        <p:spPr/>
        <p:txBody>
          <a:bodyPr/>
          <a:lstStyle/>
          <a:p>
            <a:fld id="{D751CF25-267E-4B36-BA3A-592D53C91C46}"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buFont typeface="Arial" charset="0"/>
              <a:buNone/>
            </a:pPr>
            <a:endParaRPr lang="en-US" baseline="0" dirty="0" smtClean="0"/>
          </a:p>
          <a:p>
            <a:pPr lvl="0">
              <a:buFont typeface="Arial" charset="0"/>
              <a:buChar char="•"/>
            </a:pPr>
            <a:endParaRPr lang="en-US" baseline="0" dirty="0" smtClean="0"/>
          </a:p>
          <a:p>
            <a:pPr lvl="1">
              <a:buFont typeface="Arial" charset="0"/>
              <a:buChar char="•"/>
            </a:pPr>
            <a:endParaRPr lang="en-US" dirty="0"/>
          </a:p>
        </p:txBody>
      </p:sp>
      <p:sp>
        <p:nvSpPr>
          <p:cNvPr id="4" name="Slide Number Placeholder 3"/>
          <p:cNvSpPr>
            <a:spLocks noGrp="1"/>
          </p:cNvSpPr>
          <p:nvPr>
            <p:ph type="sldNum" sz="quarter" idx="10"/>
          </p:nvPr>
        </p:nvSpPr>
        <p:spPr/>
        <p:txBody>
          <a:bodyPr/>
          <a:lstStyle/>
          <a:p>
            <a:fld id="{D751CF25-267E-4B36-BA3A-592D53C91C46}"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buFont typeface="Arial" charset="0"/>
              <a:buNone/>
            </a:pPr>
            <a:endParaRPr lang="en-US" baseline="0" dirty="0" smtClean="0"/>
          </a:p>
          <a:p>
            <a:pPr lvl="0">
              <a:buFont typeface="Arial" charset="0"/>
              <a:buChar char="•"/>
            </a:pPr>
            <a:endParaRPr lang="en-US" baseline="0" dirty="0" smtClean="0"/>
          </a:p>
          <a:p>
            <a:pPr lvl="1">
              <a:buFont typeface="Arial" charset="0"/>
              <a:buChar char="•"/>
            </a:pPr>
            <a:endParaRPr lang="en-US" dirty="0"/>
          </a:p>
        </p:txBody>
      </p:sp>
      <p:sp>
        <p:nvSpPr>
          <p:cNvPr id="4" name="Slide Number Placeholder 3"/>
          <p:cNvSpPr>
            <a:spLocks noGrp="1"/>
          </p:cNvSpPr>
          <p:nvPr>
            <p:ph type="sldNum" sz="quarter" idx="10"/>
          </p:nvPr>
        </p:nvSpPr>
        <p:spPr/>
        <p:txBody>
          <a:bodyPr/>
          <a:lstStyle/>
          <a:p>
            <a:fld id="{D751CF25-267E-4B36-BA3A-592D53C91C46}" type="slidenum">
              <a:rPr lang="en-US" smtClean="0"/>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buFont typeface="Arial" charset="0"/>
              <a:buNone/>
            </a:pPr>
            <a:endParaRPr lang="en-US" baseline="0" dirty="0" smtClean="0"/>
          </a:p>
          <a:p>
            <a:pPr lvl="0">
              <a:buFont typeface="Arial" charset="0"/>
              <a:buChar char="•"/>
            </a:pPr>
            <a:endParaRPr lang="en-US" baseline="0" dirty="0" smtClean="0"/>
          </a:p>
          <a:p>
            <a:pPr lvl="1">
              <a:buFont typeface="Arial" charset="0"/>
              <a:buChar char="•"/>
            </a:pPr>
            <a:endParaRPr lang="en-US" dirty="0"/>
          </a:p>
        </p:txBody>
      </p:sp>
      <p:sp>
        <p:nvSpPr>
          <p:cNvPr id="4" name="Slide Number Placeholder 3"/>
          <p:cNvSpPr>
            <a:spLocks noGrp="1"/>
          </p:cNvSpPr>
          <p:nvPr>
            <p:ph type="sldNum" sz="quarter" idx="10"/>
          </p:nvPr>
        </p:nvSpPr>
        <p:spPr/>
        <p:txBody>
          <a:bodyPr/>
          <a:lstStyle/>
          <a:p>
            <a:fld id="{D751CF25-267E-4B36-BA3A-592D53C91C46}"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prstGeom prst="rect">
            <a:avLst/>
          </a:prstGeom>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pPr>
              <a:defRPr/>
            </a:pPr>
            <a:fld id="{B59CDF1E-5544-4D9F-B3B2-C8D91B852D48}" type="slidenum">
              <a:rPr lang="en-US" smtClean="0"/>
              <a:pPr>
                <a:defRPr/>
              </a:pPr>
              <a:t>12</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prstGeom prst="rect">
            <a:avLst/>
          </a:prstGeom>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pPr>
              <a:defRPr/>
            </a:pPr>
            <a:fld id="{B59CDF1E-5544-4D9F-B3B2-C8D91B852D48}" type="slidenum">
              <a:rPr lang="en-US" smtClean="0"/>
              <a:pPr>
                <a:defRPr/>
              </a:pPr>
              <a:t>14</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prstGeom prst="rect">
            <a:avLst/>
          </a:prstGeom>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pPr>
              <a:defRPr/>
            </a:pPr>
            <a:fld id="{B59CDF1E-5544-4D9F-B3B2-C8D91B852D48}" type="slidenum">
              <a:rPr lang="en-US" smtClean="0"/>
              <a:pPr>
                <a:defRPr/>
              </a:pPr>
              <a:t>15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12" name="Rectangle 11"/>
          <p:cNvSpPr/>
          <p:nvPr/>
        </p:nvSpPr>
        <p:spPr>
          <a:xfrm>
            <a:off x="0" y="0"/>
            <a:ext cx="9143999" cy="5240421"/>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hasCustomPrompt="1"/>
          </p:nvPr>
        </p:nvSpPr>
        <p:spPr>
          <a:xfrm>
            <a:off x="393700" y="5410812"/>
            <a:ext cx="7772400" cy="990600"/>
          </a:xfrm>
        </p:spPr>
        <p:txBody>
          <a:bodyPr>
            <a:normAutofit/>
          </a:bodyPr>
          <a:lstStyle>
            <a:lvl1pPr marL="0" indent="0" algn="l">
              <a:lnSpc>
                <a:spcPct val="70000"/>
              </a:lnSpc>
              <a:buNone/>
              <a:defRPr sz="1800" cap="all">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Title 1"/>
          <p:cNvSpPr>
            <a:spLocks noGrp="1"/>
          </p:cNvSpPr>
          <p:nvPr>
            <p:ph type="ctrTitle" hasCustomPrompt="1"/>
          </p:nvPr>
        </p:nvSpPr>
        <p:spPr>
          <a:xfrm>
            <a:off x="393700" y="2672773"/>
            <a:ext cx="3520209" cy="2361045"/>
          </a:xfrm>
        </p:spPr>
        <p:txBody>
          <a:bodyPr anchor="b">
            <a:normAutofit/>
          </a:bodyPr>
          <a:lstStyle>
            <a:lvl1pPr algn="l">
              <a:lnSpc>
                <a:spcPct val="90000"/>
              </a:lnSpc>
              <a:defRPr sz="320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07353155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17" name="Rectangle 16"/>
          <p:cNvSpPr/>
          <p:nvPr/>
        </p:nvSpPr>
        <p:spPr>
          <a:xfrm>
            <a:off x="0" y="0"/>
            <a:ext cx="9144000" cy="1256632"/>
          </a:xfrm>
          <a:prstGeom prst="rect">
            <a:avLst/>
          </a:prstGeom>
          <a:solidFill>
            <a:srgbClr val="FFC000"/>
          </a:soli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457200" y="115457"/>
            <a:ext cx="8229600" cy="1071905"/>
          </a:xfrm>
        </p:spPr>
        <p:txBody>
          <a:bodyPr anchor="ctr"/>
          <a:lstStyle>
            <a:lvl1pPr>
              <a:lnSpc>
                <a:spcPct val="90000"/>
              </a:lnSpc>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169863" indent="-169863">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Slide Number Placeholder 5"/>
          <p:cNvSpPr>
            <a:spLocks noGrp="1"/>
          </p:cNvSpPr>
          <p:nvPr>
            <p:ph type="sldNum" sz="quarter" idx="4"/>
          </p:nvPr>
        </p:nvSpPr>
        <p:spPr>
          <a:xfrm>
            <a:off x="135677" y="6246897"/>
            <a:ext cx="372533" cy="365124"/>
          </a:xfrm>
          <a:prstGeom prst="rect">
            <a:avLst/>
          </a:prstGeom>
        </p:spPr>
        <p:txBody>
          <a:bodyPr vert="horz" lIns="91440" tIns="45720" rIns="91440" bIns="45720" rtlCol="0" anchor="ctr"/>
          <a:lstStyle>
            <a:lvl1pPr algn="r">
              <a:defRPr sz="800">
                <a:solidFill>
                  <a:schemeClr val="tx1">
                    <a:tint val="75000"/>
                  </a:schemeClr>
                </a:solidFill>
                <a:latin typeface="Arial"/>
                <a:cs typeface="Arial"/>
              </a:defRPr>
            </a:lvl1pPr>
          </a:lstStyle>
          <a:p>
            <a:fld id="{13BA452C-3213-4620-8A91-7703509EC51F}" type="slidenum">
              <a:rPr lang="en-US" smtClean="0"/>
              <a:pPr/>
              <a:t>‹#›</a:t>
            </a:fld>
            <a:endParaRPr lang="en-US" dirty="0"/>
          </a:p>
        </p:txBody>
      </p:sp>
    </p:spTree>
    <p:extLst>
      <p:ext uri="{BB962C8B-B14F-4D97-AF65-F5344CB8AC3E}">
        <p14:creationId xmlns:p14="http://schemas.microsoft.com/office/powerpoint/2010/main" val="9761690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marL="169863" indent="-169863">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3" name="Slide Number Placeholder 5"/>
          <p:cNvSpPr>
            <a:spLocks noGrp="1"/>
          </p:cNvSpPr>
          <p:nvPr>
            <p:ph type="sldNum" sz="quarter" idx="4"/>
          </p:nvPr>
        </p:nvSpPr>
        <p:spPr>
          <a:xfrm>
            <a:off x="135677" y="6246897"/>
            <a:ext cx="372533" cy="365124"/>
          </a:xfrm>
          <a:prstGeom prst="rect">
            <a:avLst/>
          </a:prstGeom>
        </p:spPr>
        <p:txBody>
          <a:bodyPr vert="horz" lIns="91440" tIns="45720" rIns="91440" bIns="45720" rtlCol="0" anchor="ctr"/>
          <a:lstStyle>
            <a:lvl1pPr algn="r">
              <a:defRPr sz="800">
                <a:solidFill>
                  <a:schemeClr val="tx1">
                    <a:tint val="75000"/>
                  </a:schemeClr>
                </a:solidFill>
                <a:latin typeface="Arial"/>
                <a:cs typeface="Arial"/>
              </a:defRPr>
            </a:lvl1pPr>
          </a:lstStyle>
          <a:p>
            <a:fld id="{13BA452C-3213-4620-8A91-7703509EC51F}" type="slidenum">
              <a:rPr lang="en-US" smtClean="0"/>
              <a:pPr/>
              <a:t>‹#›</a:t>
            </a:fld>
            <a:endParaRPr lang="en-US" dirty="0"/>
          </a:p>
        </p:txBody>
      </p:sp>
      <p:sp>
        <p:nvSpPr>
          <p:cNvPr id="9" name="Title 1"/>
          <p:cNvSpPr>
            <a:spLocks noGrp="1"/>
          </p:cNvSpPr>
          <p:nvPr>
            <p:ph type="title" hasCustomPrompt="1"/>
          </p:nvPr>
        </p:nvSpPr>
        <p:spPr>
          <a:xfrm>
            <a:off x="457200" y="115457"/>
            <a:ext cx="8229600" cy="1071905"/>
          </a:xfrm>
        </p:spPr>
        <p:txBody>
          <a:bodyPr anchor="ctr"/>
          <a:lstStyle>
            <a:lvl1pPr>
              <a:lnSpc>
                <a:spcPct val="90000"/>
              </a:lnSpc>
              <a:defRPr>
                <a:solidFill>
                  <a:schemeClr val="tx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68742238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6" name="Rectangle 5"/>
          <p:cNvSpPr/>
          <p:nvPr/>
        </p:nvSpPr>
        <p:spPr>
          <a:xfrm>
            <a:off x="0" y="0"/>
            <a:ext cx="9143999" cy="5694947"/>
          </a:xfrm>
          <a:prstGeom prst="rect">
            <a:avLst/>
          </a:prstGeom>
          <a:solidFill>
            <a:srgbClr val="FFCC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Title 1"/>
          <p:cNvSpPr>
            <a:spLocks noGrp="1"/>
          </p:cNvSpPr>
          <p:nvPr>
            <p:ph type="ctrTitle" hasCustomPrompt="1"/>
          </p:nvPr>
        </p:nvSpPr>
        <p:spPr>
          <a:xfrm>
            <a:off x="393700" y="3111500"/>
            <a:ext cx="3808845" cy="2361045"/>
          </a:xfrm>
        </p:spPr>
        <p:txBody>
          <a:bodyPr anchor="b">
            <a:normAutofit/>
          </a:bodyPr>
          <a:lstStyle>
            <a:lvl1pPr algn="l">
              <a:lnSpc>
                <a:spcPct val="90000"/>
              </a:lnSpc>
              <a:defRPr sz="3000">
                <a:solidFill>
                  <a:srgbClr val="00000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77357382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3341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513865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iming>
    <p:tnLst>
      <p:par>
        <p:cTn id="1" dur="indefinite" restart="never" nodeType="tmRoot"/>
      </p:par>
    </p:tnLst>
  </p:timing>
  <p:txStyles>
    <p:titleStyle>
      <a:lvl1pPr algn="l" defTabSz="457200" rtl="0" eaLnBrk="1" latinLnBrk="0" hangingPunct="1">
        <a:spcBef>
          <a:spcPct val="0"/>
        </a:spcBef>
        <a:buNone/>
        <a:defRPr sz="2400" kern="1200" cap="all">
          <a:solidFill>
            <a:schemeClr val="tx1"/>
          </a:solidFill>
          <a:latin typeface="Arial"/>
          <a:ea typeface="+mj-ea"/>
          <a:cs typeface="Arial"/>
        </a:defRPr>
      </a:lvl1pPr>
    </p:titleStyle>
    <p:bodyStyle>
      <a:lvl1pPr marL="342900" indent="-342900" algn="l" defTabSz="457200" rtl="0" eaLnBrk="1" latinLnBrk="0" hangingPunct="1">
        <a:spcBef>
          <a:spcPts val="1000"/>
        </a:spcBef>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ts val="1000"/>
        </a:spcBef>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ts val="1000"/>
        </a:spcBef>
        <a:buFont typeface="Arial"/>
        <a:buChar char="•"/>
        <a:defRPr sz="1600" kern="1200">
          <a:solidFill>
            <a:schemeClr val="tx1"/>
          </a:solidFill>
          <a:latin typeface="Arial"/>
          <a:ea typeface="+mn-ea"/>
          <a:cs typeface="Arial"/>
        </a:defRPr>
      </a:lvl3pPr>
      <a:lvl4pPr marL="1600200" indent="-228600" algn="l" defTabSz="457200" rtl="0" eaLnBrk="1" latinLnBrk="0" hangingPunct="1">
        <a:spcBef>
          <a:spcPts val="1000"/>
        </a:spcBef>
        <a:buFont typeface="Arial"/>
        <a:buChar char="–"/>
        <a:defRPr sz="1400" kern="1200">
          <a:solidFill>
            <a:schemeClr val="tx1"/>
          </a:solidFill>
          <a:latin typeface="Arial"/>
          <a:ea typeface="+mn-ea"/>
          <a:cs typeface="Arial"/>
        </a:defRPr>
      </a:lvl4pPr>
      <a:lvl5pPr marL="2057400" indent="-228600" algn="l" defTabSz="457200" rtl="0" eaLnBrk="1" latinLnBrk="0" hangingPunct="1">
        <a:spcBef>
          <a:spcPts val="1000"/>
        </a:spcBef>
        <a:buFont typeface="Arial"/>
        <a:buChar char="»"/>
        <a:defRPr sz="1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google.com/url?q=http://sportsillustrated.cnn.com/multimedia/photo_gallery/1109/mlb.pitchers.mvp.voting/content.2.html&amp;sa=U&amp;ei=6JcoU_WrI4fuyQHowYDICg&amp;ved=0CGMQ9QEwGw&amp;sig2=HgYxVGE1L_HwN2sg5HlZKg&amp;usg=AFQjCNE9a9S9MDnZIUCKNMaAqOeUhsPEYw" TargetMode="External"/><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ctrTitle"/>
          </p:nvPr>
        </p:nvSpPr>
        <p:spPr>
          <a:xfrm>
            <a:off x="393700" y="2672773"/>
            <a:ext cx="4406900" cy="2361045"/>
          </a:xfrm>
        </p:spPr>
        <p:txBody>
          <a:bodyPr>
            <a:normAutofit/>
          </a:bodyPr>
          <a:lstStyle/>
          <a:p>
            <a:pPr eaLnBrk="1" hangingPunct="1"/>
            <a:r>
              <a:rPr lang="en-US" dirty="0" smtClean="0"/>
              <a:t>Elk grove village youth baseball</a:t>
            </a:r>
            <a:br>
              <a:rPr lang="en-US" dirty="0" smtClean="0"/>
            </a:br>
            <a:endParaRPr lang="en-US" dirty="0" smtClean="0"/>
          </a:p>
        </p:txBody>
      </p:sp>
      <p:sp>
        <p:nvSpPr>
          <p:cNvPr id="8" name="TextBox 7"/>
          <p:cNvSpPr txBox="1"/>
          <p:nvPr/>
        </p:nvSpPr>
        <p:spPr>
          <a:xfrm>
            <a:off x="381000" y="5334000"/>
            <a:ext cx="4191000" cy="646331"/>
          </a:xfrm>
          <a:prstGeom prst="rect">
            <a:avLst/>
          </a:prstGeom>
          <a:noFill/>
        </p:spPr>
        <p:txBody>
          <a:bodyPr wrap="square" rtlCol="0">
            <a:spAutoFit/>
          </a:bodyPr>
          <a:lstStyle/>
          <a:p>
            <a:r>
              <a:rPr lang="en-US" dirty="0" smtClean="0"/>
              <a:t>2014</a:t>
            </a:r>
          </a:p>
          <a:p>
            <a:r>
              <a:rPr lang="en-US" dirty="0" smtClean="0"/>
              <a:t>Skills &amp; Concepts for ages 6-8</a:t>
            </a:r>
            <a:endParaRPr lang="en-US" dirty="0"/>
          </a:p>
        </p:txBody>
      </p:sp>
      <p:pic>
        <p:nvPicPr>
          <p:cNvPr id="5" name="Picture 2" descr="View EGVYBlogops-33.jpg in slide sho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4393" y="5287944"/>
            <a:ext cx="1981200" cy="1514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 throwing and catching (30 minutes)</a:t>
            </a:r>
            <a:endParaRPr lang="en-US" dirty="0"/>
          </a:p>
        </p:txBody>
      </p:sp>
      <p:sp>
        <p:nvSpPr>
          <p:cNvPr id="4" name="TextBox 3"/>
          <p:cNvSpPr txBox="1"/>
          <p:nvPr/>
        </p:nvSpPr>
        <p:spPr>
          <a:xfrm>
            <a:off x="253501" y="1428435"/>
            <a:ext cx="8052299" cy="3354765"/>
          </a:xfrm>
          <a:prstGeom prst="rect">
            <a:avLst/>
          </a:prstGeom>
          <a:noFill/>
        </p:spPr>
        <p:txBody>
          <a:bodyPr wrap="square" rtlCol="0">
            <a:spAutoFit/>
          </a:bodyPr>
          <a:lstStyle/>
          <a:p>
            <a:pPr marL="342900" indent="-342900">
              <a:buFont typeface="Wingdings" panose="05000000000000000000" pitchFamily="2" charset="2"/>
              <a:buChar char="Ø"/>
            </a:pPr>
            <a:r>
              <a:rPr lang="en-US" sz="2400" dirty="0" smtClean="0">
                <a:latin typeface="Calibri" pitchFamily="34" charset="0"/>
              </a:rPr>
              <a:t>Key Point – Playing catch is the single most important defensive drill we can perform. Focus on the fundamental throwing and catching techniques.  Each player should throw and catch 50+ balls every practice. Repetition is the key!</a:t>
            </a:r>
          </a:p>
          <a:p>
            <a:pPr marL="342900" indent="-342900">
              <a:buFont typeface="Wingdings" panose="05000000000000000000" pitchFamily="2" charset="2"/>
              <a:buChar char="Ø"/>
            </a:pPr>
            <a:endParaRPr lang="en-US" sz="2400" dirty="0" smtClean="0">
              <a:latin typeface="Calibri" pitchFamily="34" charset="0"/>
            </a:endParaRPr>
          </a:p>
          <a:p>
            <a:pPr lvl="1">
              <a:buFont typeface="Arial" pitchFamily="34" charset="0"/>
              <a:buChar char="•"/>
            </a:pPr>
            <a:r>
              <a:rPr lang="en-US" sz="2000" dirty="0" smtClean="0">
                <a:latin typeface="Calibri" pitchFamily="34" charset="0"/>
              </a:rPr>
              <a:t>Pair up kids of about equal skill level</a:t>
            </a:r>
          </a:p>
          <a:p>
            <a:pPr marL="1257300" lvl="2" indent="-342900">
              <a:buFont typeface="Courier New" panose="02070309020205020404" pitchFamily="49" charset="0"/>
              <a:buChar char="o"/>
            </a:pPr>
            <a:r>
              <a:rPr lang="en-US" dirty="0" smtClean="0">
                <a:latin typeface="Calibri" pitchFamily="34" charset="0"/>
              </a:rPr>
              <a:t>Break technique</a:t>
            </a:r>
          </a:p>
          <a:p>
            <a:pPr marL="1257300" lvl="2" indent="-342900">
              <a:buFont typeface="Courier New" panose="02070309020205020404" pitchFamily="49" charset="0"/>
              <a:buChar char="o"/>
            </a:pPr>
            <a:r>
              <a:rPr lang="en-US" dirty="0" smtClean="0">
                <a:latin typeface="Calibri" pitchFamily="34" charset="0"/>
              </a:rPr>
              <a:t>Positions 1-2-3</a:t>
            </a:r>
          </a:p>
          <a:p>
            <a:pPr marL="1257300" lvl="2" indent="-342900">
              <a:buFont typeface="Courier New" panose="02070309020205020404" pitchFamily="49" charset="0"/>
              <a:buChar char="o"/>
            </a:pPr>
            <a:r>
              <a:rPr lang="en-US" dirty="0" smtClean="0">
                <a:latin typeface="Calibri" pitchFamily="34" charset="0"/>
              </a:rPr>
              <a:t>“Bow &amp; Arrow” toss then regular catch</a:t>
            </a:r>
          </a:p>
          <a:p>
            <a:pPr marL="1714500" lvl="3" indent="-342900">
              <a:buFont typeface="Arial" panose="020B0604020202020204" pitchFamily="34" charset="0"/>
              <a:buChar char="•"/>
            </a:pPr>
            <a:r>
              <a:rPr lang="en-US" dirty="0" smtClean="0">
                <a:latin typeface="Calibri" pitchFamily="34" charset="0"/>
              </a:rPr>
              <a:t>Start about 15 feet apart and move back 5’ after every 10 throws</a:t>
            </a:r>
          </a:p>
        </p:txBody>
      </p:sp>
      <p:pic>
        <p:nvPicPr>
          <p:cNvPr id="5" name="Picture 2" descr="View EGVYBlogops-33.jpg in slide sho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02795" y="5334000"/>
            <a:ext cx="6418604" cy="1169551"/>
          </a:xfrm>
          <a:prstGeom prst="rect">
            <a:avLst/>
          </a:prstGeom>
          <a:noFill/>
        </p:spPr>
        <p:txBody>
          <a:bodyPr wrap="square" rtlCol="0">
            <a:spAutoFit/>
          </a:bodyPr>
          <a:lstStyle/>
          <a:p>
            <a:r>
              <a:rPr lang="en-US" sz="1400" dirty="0" smtClean="0">
                <a:latin typeface="Calibri" panose="020F0502020204030204" pitchFamily="34" charset="0"/>
              </a:rPr>
              <a:t>Tips: Younger players are not always ready to play catch.  For those kids, have them stand 15-10 feet from the fence and practice throwing into the fence.  To practice their catching skills, stand about 10 feet away from them and toss the ball to them to try and catch.  Throw 10 balls to the right, 10 to the left, 10 above their waist, and 10 below the waist. </a:t>
            </a:r>
            <a:endParaRPr lang="en-US" sz="1400" dirty="0">
              <a:latin typeface="Calibri" panose="020F0502020204030204" pitchFamily="34" charset="0"/>
            </a:endParaRPr>
          </a:p>
        </p:txBody>
      </p:sp>
    </p:spTree>
    <p:extLst>
      <p:ext uri="{BB962C8B-B14F-4D97-AF65-F5344CB8AC3E}">
        <p14:creationId xmlns:p14="http://schemas.microsoft.com/office/powerpoint/2010/main" val="1208091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 Throwing technique</a:t>
            </a:r>
            <a:endParaRPr lang="en-US" dirty="0"/>
          </a:p>
        </p:txBody>
      </p:sp>
      <p:pic>
        <p:nvPicPr>
          <p:cNvPr id="5" name="Picture 2" descr="View EGVYBlogops-33.jpg in slide sho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53501" y="1295400"/>
            <a:ext cx="8204699" cy="4739759"/>
          </a:xfrm>
          <a:prstGeom prst="rect">
            <a:avLst/>
          </a:prstGeom>
          <a:noFill/>
        </p:spPr>
        <p:txBody>
          <a:bodyPr wrap="square" rtlCol="0">
            <a:spAutoFit/>
          </a:bodyPr>
          <a:lstStyle/>
          <a:p>
            <a:pPr lvl="1"/>
            <a:r>
              <a:rPr lang="en-US" sz="2400" u="sng" dirty="0" smtClean="0">
                <a:latin typeface="Calibri" pitchFamily="34" charset="0"/>
              </a:rPr>
              <a:t>Throwing</a:t>
            </a:r>
          </a:p>
          <a:p>
            <a:pPr lvl="1"/>
            <a:endParaRPr lang="en-US" dirty="0">
              <a:latin typeface="Calibri" pitchFamily="34" charset="0"/>
            </a:endParaRPr>
          </a:p>
          <a:p>
            <a:pPr lvl="1">
              <a:buFont typeface="Arial" pitchFamily="34" charset="0"/>
              <a:buChar char="•"/>
            </a:pPr>
            <a:r>
              <a:rPr lang="en-US" sz="1600" dirty="0" smtClean="0">
                <a:latin typeface="Calibri" pitchFamily="34" charset="0"/>
              </a:rPr>
              <a:t>Grip – Use a 4 seam grip. (Fingers across the laces)</a:t>
            </a:r>
          </a:p>
          <a:p>
            <a:pPr lvl="1">
              <a:buFont typeface="Arial" pitchFamily="34" charset="0"/>
              <a:buChar char="•"/>
            </a:pPr>
            <a:endParaRPr lang="en-US" sz="1600" dirty="0" smtClean="0">
              <a:latin typeface="Calibri" pitchFamily="34" charset="0"/>
            </a:endParaRPr>
          </a:p>
          <a:p>
            <a:pPr lvl="1">
              <a:buFont typeface="Arial" pitchFamily="34" charset="0"/>
              <a:buChar char="•"/>
            </a:pPr>
            <a:r>
              <a:rPr lang="en-US" sz="1600" dirty="0" smtClean="0">
                <a:latin typeface="Calibri" pitchFamily="34" charset="0"/>
              </a:rPr>
              <a:t>Hand Breaks – This movement should be quick, smooth, and rounded.</a:t>
            </a:r>
          </a:p>
          <a:p>
            <a:pPr marL="1200150" lvl="2" indent="-285750">
              <a:buFont typeface="Courier New" panose="02070309020205020404" pitchFamily="49" charset="0"/>
              <a:buChar char="o"/>
            </a:pPr>
            <a:r>
              <a:rPr lang="en-US" sz="1600" dirty="0" smtClean="0">
                <a:latin typeface="Calibri" pitchFamily="34" charset="0"/>
              </a:rPr>
              <a:t>Start with the hands in a praying position with thumbs up</a:t>
            </a:r>
          </a:p>
          <a:p>
            <a:pPr marL="1200150" lvl="2" indent="-285750">
              <a:buFont typeface="Courier New" panose="02070309020205020404" pitchFamily="49" charset="0"/>
              <a:buChar char="o"/>
            </a:pPr>
            <a:r>
              <a:rPr lang="en-US" sz="1600" dirty="0" smtClean="0">
                <a:latin typeface="Calibri" pitchFamily="34" charset="0"/>
              </a:rPr>
              <a:t>Break hands out and turn them over to thumbs down position</a:t>
            </a:r>
          </a:p>
          <a:p>
            <a:pPr marL="1200150" lvl="2" indent="-285750">
              <a:buFont typeface="Courier New" panose="02070309020205020404" pitchFamily="49" charset="0"/>
              <a:buChar char="o"/>
            </a:pPr>
            <a:r>
              <a:rPr lang="en-US" sz="1600" dirty="0" smtClean="0">
                <a:latin typeface="Calibri" pitchFamily="34" charset="0"/>
              </a:rPr>
              <a:t>Think of this as “unzipping” a coat</a:t>
            </a:r>
          </a:p>
          <a:p>
            <a:pPr marL="1200150" lvl="2" indent="-285750">
              <a:buFont typeface="Courier New" panose="02070309020205020404" pitchFamily="49" charset="0"/>
              <a:buChar char="o"/>
            </a:pPr>
            <a:endParaRPr lang="en-US" sz="1600" dirty="0" smtClean="0">
              <a:latin typeface="Calibri" pitchFamily="34" charset="0"/>
            </a:endParaRPr>
          </a:p>
          <a:p>
            <a:pPr marL="461963" lvl="1" indent="-4763">
              <a:buFont typeface="Arial" panose="020B0604020202020204" pitchFamily="34" charset="0"/>
              <a:buChar char="•"/>
            </a:pPr>
            <a:r>
              <a:rPr lang="en-US" sz="1600" dirty="0" smtClean="0">
                <a:latin typeface="Calibri" pitchFamily="34" charset="0"/>
              </a:rPr>
              <a:t>Position 1-2-3</a:t>
            </a:r>
          </a:p>
          <a:p>
            <a:pPr marL="1257300" lvl="2" indent="-342900">
              <a:buFont typeface="Courier New" panose="02070309020205020404" pitchFamily="49" charset="0"/>
              <a:buChar char="o"/>
            </a:pPr>
            <a:r>
              <a:rPr lang="en-US" sz="1600" dirty="0" smtClean="0">
                <a:latin typeface="Calibri" pitchFamily="34" charset="0"/>
              </a:rPr>
              <a:t>Position 1 – Stand in the “stretch” position, hands together &amp; up</a:t>
            </a:r>
          </a:p>
          <a:p>
            <a:pPr marL="1257300" lvl="2" indent="-342900">
              <a:buFont typeface="Courier New" panose="02070309020205020404" pitchFamily="49" charset="0"/>
              <a:buChar char="o"/>
            </a:pPr>
            <a:r>
              <a:rPr lang="en-US" sz="1600" dirty="0" smtClean="0">
                <a:latin typeface="Calibri" pitchFamily="34" charset="0"/>
              </a:rPr>
              <a:t>Position 2 – Stand on throwing leg while lifting opposite leg out and up in front of body. (high knee and foot close to ground)</a:t>
            </a:r>
          </a:p>
          <a:p>
            <a:pPr marL="1257300" lvl="2" indent="-342900">
              <a:buFont typeface="Courier New" panose="02070309020205020404" pitchFamily="49" charset="0"/>
              <a:buChar char="o"/>
            </a:pPr>
            <a:r>
              <a:rPr lang="en-US" sz="1600" dirty="0" smtClean="0">
                <a:latin typeface="Calibri" pitchFamily="34" charset="0"/>
              </a:rPr>
              <a:t>Position 3 – Break hands, stride forward, &amp; bring arm through for the throw.  Finish balanced!  Shoulder angles usually dictate the trajectory of the throw.  Emphasize to kids to drive their body as they bring the arm through.</a:t>
            </a:r>
          </a:p>
          <a:p>
            <a:pPr lvl="2"/>
            <a:endParaRPr lang="en-US" dirty="0" smtClean="0">
              <a:latin typeface="Calibri" pitchFamily="34" charset="0"/>
            </a:endParaRPr>
          </a:p>
          <a:p>
            <a:pPr lvl="1">
              <a:buFont typeface="Arial" pitchFamily="34" charset="0"/>
              <a:buChar char="•"/>
            </a:pPr>
            <a:endParaRPr lang="en-US" dirty="0" smtClean="0">
              <a:latin typeface="Calibri" pitchFamily="34" charset="0"/>
            </a:endParaRPr>
          </a:p>
        </p:txBody>
      </p:sp>
      <p:sp>
        <p:nvSpPr>
          <p:cNvPr id="7" name="TextBox 6"/>
          <p:cNvSpPr txBox="1"/>
          <p:nvPr/>
        </p:nvSpPr>
        <p:spPr>
          <a:xfrm>
            <a:off x="302795" y="5836059"/>
            <a:ext cx="6418604" cy="738664"/>
          </a:xfrm>
          <a:prstGeom prst="rect">
            <a:avLst/>
          </a:prstGeom>
          <a:noFill/>
        </p:spPr>
        <p:txBody>
          <a:bodyPr wrap="square" rtlCol="0">
            <a:spAutoFit/>
          </a:bodyPr>
          <a:lstStyle/>
          <a:p>
            <a:r>
              <a:rPr lang="en-US" sz="1400" dirty="0" smtClean="0">
                <a:latin typeface="Calibri" panose="020F0502020204030204" pitchFamily="34" charset="0"/>
              </a:rPr>
              <a:t>Tips: Balance is baseball is HUGE!  You cannot over emphasize this point.  Encourage the kids to go home and practice standing in position 2 until they can do this comfortably for extended periods of time.</a:t>
            </a:r>
            <a:endParaRPr lang="en-US" sz="1400" dirty="0">
              <a:latin typeface="Calibri" panose="020F0502020204030204"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1379136"/>
            <a:ext cx="10668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7469275" y="2511623"/>
            <a:ext cx="1065125" cy="307777"/>
          </a:xfrm>
          <a:prstGeom prst="rect">
            <a:avLst/>
          </a:prstGeom>
          <a:noFill/>
        </p:spPr>
        <p:txBody>
          <a:bodyPr wrap="square" rtlCol="0">
            <a:spAutoFit/>
          </a:bodyPr>
          <a:lstStyle/>
          <a:p>
            <a:r>
              <a:rPr lang="en-US" sz="1400" dirty="0" smtClean="0">
                <a:latin typeface="Calibri" panose="020F0502020204030204" pitchFamily="34" charset="0"/>
              </a:rPr>
              <a:t>4 seam grip</a:t>
            </a:r>
            <a:endParaRPr lang="en-US" sz="1400" dirty="0">
              <a:latin typeface="Calibri" panose="020F0502020204030204" pitchFamily="34" charset="0"/>
            </a:endParaRPr>
          </a:p>
        </p:txBody>
      </p:sp>
    </p:spTree>
    <p:extLst>
      <p:ext uri="{BB962C8B-B14F-4D97-AF65-F5344CB8AC3E}">
        <p14:creationId xmlns:p14="http://schemas.microsoft.com/office/powerpoint/2010/main" val="18724906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mn-lt"/>
                <a:cs typeface="Calibri" pitchFamily="34" charset="0"/>
              </a:rPr>
              <a:t>Practice – throwing images</a:t>
            </a:r>
            <a:endParaRPr lang="en-US" dirty="0">
              <a:latin typeface="+mn-lt"/>
              <a:cs typeface="Calibri" pitchFamily="34" charset="0"/>
            </a:endParaRPr>
          </a:p>
        </p:txBody>
      </p:sp>
      <p:sp>
        <p:nvSpPr>
          <p:cNvPr id="4" name="Slide Number Placeholder 3"/>
          <p:cNvSpPr>
            <a:spLocks noGrp="1"/>
          </p:cNvSpPr>
          <p:nvPr>
            <p:ph type="sldNum" sz="quarter" idx="4"/>
          </p:nvPr>
        </p:nvSpPr>
        <p:spPr/>
        <p:txBody>
          <a:bodyPr/>
          <a:lstStyle/>
          <a:p>
            <a:fld id="{227DC883-A4A7-4E18-B7ED-7D1833F61164}" type="slidenum">
              <a:rPr lang="en-GB" smtClean="0"/>
              <a:pPr/>
              <a:t>12</a:t>
            </a:fld>
            <a:endParaRPr lang="en-GB" dirty="0"/>
          </a:p>
        </p:txBody>
      </p:sp>
      <p:pic>
        <p:nvPicPr>
          <p:cNvPr id="7" name="Picture 2" descr="View EGVYBlogops-33.jpg in slide sho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1143000" y="3571815"/>
            <a:ext cx="990600" cy="307777"/>
          </a:xfrm>
          <a:prstGeom prst="rect">
            <a:avLst/>
          </a:prstGeom>
          <a:noFill/>
        </p:spPr>
        <p:txBody>
          <a:bodyPr wrap="square" rtlCol="0">
            <a:spAutoFit/>
          </a:bodyPr>
          <a:lstStyle/>
          <a:p>
            <a:r>
              <a:rPr lang="en-US" sz="1400" dirty="0" smtClean="0">
                <a:latin typeface="Calibri" panose="020F0502020204030204" pitchFamily="34" charset="0"/>
              </a:rPr>
              <a:t>Position 1</a:t>
            </a:r>
            <a:endParaRPr lang="en-US" sz="1400" dirty="0">
              <a:latin typeface="Calibri" panose="020F0502020204030204" pitchFamily="34" charset="0"/>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1595082"/>
            <a:ext cx="1295400" cy="1781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34071" y="1600200"/>
            <a:ext cx="1395129" cy="1764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3886200" y="3581400"/>
            <a:ext cx="990600" cy="307777"/>
          </a:xfrm>
          <a:prstGeom prst="rect">
            <a:avLst/>
          </a:prstGeom>
          <a:noFill/>
        </p:spPr>
        <p:txBody>
          <a:bodyPr wrap="square" rtlCol="0">
            <a:spAutoFit/>
          </a:bodyPr>
          <a:lstStyle/>
          <a:p>
            <a:r>
              <a:rPr lang="en-US" sz="1400" dirty="0" smtClean="0">
                <a:latin typeface="Calibri" panose="020F0502020204030204" pitchFamily="34" charset="0"/>
              </a:rPr>
              <a:t>Position 2</a:t>
            </a:r>
            <a:endParaRPr lang="en-US" sz="1400" dirty="0">
              <a:latin typeface="Calibri" panose="020F0502020204030204" pitchFamily="34" charset="0"/>
            </a:endParaRPr>
          </a:p>
        </p:txBody>
      </p:sp>
      <p:pic>
        <p:nvPicPr>
          <p:cNvPr id="2053" name="Picture 5" descr="https://encrypted-tbn2.gstatic.com/images?q=tbn:ANd9GcSXO1K6hySDYfixR3CfohEwNahOqwoMlWObUZe2XmN61q1pkHDuH_TSanE4">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32800" y="4419600"/>
            <a:ext cx="1514153" cy="1764428"/>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3104400" y="6321623"/>
            <a:ext cx="990600" cy="307777"/>
          </a:xfrm>
          <a:prstGeom prst="rect">
            <a:avLst/>
          </a:prstGeom>
          <a:noFill/>
        </p:spPr>
        <p:txBody>
          <a:bodyPr wrap="square" rtlCol="0">
            <a:spAutoFit/>
          </a:bodyPr>
          <a:lstStyle/>
          <a:p>
            <a:r>
              <a:rPr lang="en-US" sz="1400" dirty="0" smtClean="0">
                <a:latin typeface="Calibri" panose="020F0502020204030204" pitchFamily="34" charset="0"/>
              </a:rPr>
              <a:t>Position 3</a:t>
            </a:r>
            <a:endParaRPr lang="en-US" sz="1400" dirty="0">
              <a:latin typeface="Calibri" panose="020F0502020204030204" pitchFamily="34" charset="0"/>
            </a:endParaRPr>
          </a:p>
        </p:txBody>
      </p:sp>
      <p:pic>
        <p:nvPicPr>
          <p:cNvPr id="102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48400" y="1769151"/>
            <a:ext cx="1729912" cy="12943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Box 12"/>
          <p:cNvSpPr txBox="1"/>
          <p:nvPr/>
        </p:nvSpPr>
        <p:spPr>
          <a:xfrm>
            <a:off x="6618056" y="3145442"/>
            <a:ext cx="1167862" cy="307777"/>
          </a:xfrm>
          <a:prstGeom prst="rect">
            <a:avLst/>
          </a:prstGeom>
          <a:noFill/>
        </p:spPr>
        <p:txBody>
          <a:bodyPr wrap="square" rtlCol="0">
            <a:spAutoFit/>
          </a:bodyPr>
          <a:lstStyle/>
          <a:p>
            <a:r>
              <a:rPr lang="en-US" sz="1400" dirty="0" smtClean="0">
                <a:latin typeface="Calibri" panose="020F0502020204030204" pitchFamily="34" charset="0"/>
              </a:rPr>
              <a:t>Hand Break</a:t>
            </a:r>
            <a:endParaRPr lang="en-US" sz="1400" dirty="0">
              <a:latin typeface="Calibri" panose="020F0502020204030204" pitchFamily="34" charset="0"/>
            </a:endParaRPr>
          </a:p>
        </p:txBody>
      </p:sp>
      <p:pic>
        <p:nvPicPr>
          <p:cNvPr id="1027"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61600" y="4800600"/>
            <a:ext cx="1620000" cy="137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Arrow Connector 2"/>
          <p:cNvCxnSpPr/>
          <p:nvPr/>
        </p:nvCxnSpPr>
        <p:spPr>
          <a:xfrm>
            <a:off x="2758029" y="2416312"/>
            <a:ext cx="5532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5390400" y="2408256"/>
            <a:ext cx="5532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flipH="1">
            <a:off x="5390400" y="4128514"/>
            <a:ext cx="304800" cy="21488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 name="Oval 1"/>
          <p:cNvSpPr/>
          <p:nvPr/>
        </p:nvSpPr>
        <p:spPr>
          <a:xfrm>
            <a:off x="1981200" y="4343400"/>
            <a:ext cx="457200" cy="457200"/>
          </a:xfrm>
          <a:prstGeom prst="ellipse">
            <a:avLst/>
          </a:prstGeom>
          <a:gradFill>
            <a:gsLst>
              <a:gs pos="0">
                <a:schemeClr val="accent1">
                  <a:tint val="100000"/>
                  <a:shade val="100000"/>
                  <a:satMod val="130000"/>
                  <a:alpha val="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228600" y="4920451"/>
            <a:ext cx="1165609" cy="246221"/>
          </a:xfrm>
          <a:prstGeom prst="rect">
            <a:avLst/>
          </a:prstGeom>
          <a:noFill/>
        </p:spPr>
        <p:txBody>
          <a:bodyPr wrap="square" rtlCol="0">
            <a:spAutoFit/>
          </a:bodyPr>
          <a:lstStyle/>
          <a:p>
            <a:r>
              <a:rPr lang="en-US" sz="1000" dirty="0" smtClean="0">
                <a:latin typeface="Calibri" panose="020F0502020204030204" pitchFamily="34" charset="0"/>
                <a:sym typeface="Wingdings" panose="05000000000000000000" pitchFamily="2" charset="2"/>
              </a:rPr>
              <a:t></a:t>
            </a:r>
            <a:r>
              <a:rPr lang="en-US" sz="1000" dirty="0" smtClean="0">
                <a:latin typeface="Calibri" panose="020F0502020204030204" pitchFamily="34" charset="0"/>
              </a:rPr>
              <a:t>Lead w/elbow</a:t>
            </a:r>
            <a:endParaRPr lang="en-US" sz="1000" dirty="0">
              <a:latin typeface="Calibri" panose="020F0502020204030204" pitchFamily="34" charset="0"/>
            </a:endParaRPr>
          </a:p>
        </p:txBody>
      </p:sp>
      <p:cxnSp>
        <p:nvCxnSpPr>
          <p:cNvPr id="8" name="Straight Arrow Connector 7"/>
          <p:cNvCxnSpPr/>
          <p:nvPr/>
        </p:nvCxnSpPr>
        <p:spPr>
          <a:xfrm flipV="1">
            <a:off x="1295400" y="4648200"/>
            <a:ext cx="685800" cy="272251"/>
          </a:xfrm>
          <a:prstGeom prst="straightConnector1">
            <a:avLst/>
          </a:prstGeom>
          <a:ln>
            <a:solidFill>
              <a:schemeClr val="tx1"/>
            </a:solidFill>
            <a:prstDash val="sysDash"/>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657452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 Catching technique</a:t>
            </a:r>
            <a:endParaRPr lang="en-US" dirty="0"/>
          </a:p>
        </p:txBody>
      </p:sp>
      <p:pic>
        <p:nvPicPr>
          <p:cNvPr id="5" name="Picture 2" descr="View EGVYBlogops-33.jpg in slide sho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53501" y="1428435"/>
            <a:ext cx="8204699" cy="4339650"/>
          </a:xfrm>
          <a:prstGeom prst="rect">
            <a:avLst/>
          </a:prstGeom>
          <a:noFill/>
        </p:spPr>
        <p:txBody>
          <a:bodyPr wrap="square" rtlCol="0">
            <a:spAutoFit/>
          </a:bodyPr>
          <a:lstStyle/>
          <a:p>
            <a:pPr lvl="1"/>
            <a:r>
              <a:rPr lang="en-US" sz="2400" u="sng" dirty="0" smtClean="0">
                <a:latin typeface="Calibri" pitchFamily="34" charset="0"/>
              </a:rPr>
              <a:t>Catching</a:t>
            </a:r>
          </a:p>
          <a:p>
            <a:pPr lvl="1"/>
            <a:endParaRPr lang="en-US" dirty="0">
              <a:latin typeface="Calibri" pitchFamily="34" charset="0"/>
            </a:endParaRPr>
          </a:p>
          <a:p>
            <a:pPr lvl="1">
              <a:buFont typeface="Arial" pitchFamily="34" charset="0"/>
              <a:buChar char="•"/>
            </a:pPr>
            <a:r>
              <a:rPr lang="en-US" dirty="0" smtClean="0">
                <a:latin typeface="Calibri" pitchFamily="34" charset="0"/>
              </a:rPr>
              <a:t>There are 4 main glove positions.  The glove should always be receiving the ball in one of these 4 positions depending on where it is. </a:t>
            </a:r>
          </a:p>
          <a:p>
            <a:pPr marL="1257300" lvl="2" indent="-342900">
              <a:buFont typeface="+mj-lt"/>
              <a:buAutoNum type="arabicPeriod"/>
            </a:pPr>
            <a:r>
              <a:rPr lang="en-US" dirty="0" smtClean="0">
                <a:latin typeface="Calibri" pitchFamily="34" charset="0"/>
              </a:rPr>
              <a:t>Glove up – Thumb right (for right handers)</a:t>
            </a:r>
          </a:p>
          <a:p>
            <a:pPr marL="1257300" lvl="2" indent="-342900">
              <a:buFont typeface="+mj-lt"/>
              <a:buAutoNum type="arabicPeriod"/>
            </a:pPr>
            <a:r>
              <a:rPr lang="en-US" dirty="0" smtClean="0">
                <a:latin typeface="Calibri" pitchFamily="34" charset="0"/>
              </a:rPr>
              <a:t>Glove down – Thumb left</a:t>
            </a:r>
          </a:p>
          <a:p>
            <a:pPr marL="1257300" lvl="2" indent="-342900">
              <a:buFont typeface="+mj-lt"/>
              <a:buAutoNum type="arabicPeriod"/>
            </a:pPr>
            <a:r>
              <a:rPr lang="en-US" dirty="0" smtClean="0">
                <a:latin typeface="Calibri" pitchFamily="34" charset="0"/>
              </a:rPr>
              <a:t>Glove right – Thumb down</a:t>
            </a:r>
          </a:p>
          <a:p>
            <a:pPr marL="1257300" lvl="2" indent="-342900">
              <a:buFont typeface="+mj-lt"/>
              <a:buAutoNum type="arabicPeriod"/>
            </a:pPr>
            <a:r>
              <a:rPr lang="en-US" dirty="0" smtClean="0">
                <a:latin typeface="Calibri" pitchFamily="34" charset="0"/>
              </a:rPr>
              <a:t>Glove left – Thumb up</a:t>
            </a:r>
          </a:p>
          <a:p>
            <a:pPr marL="1257300" lvl="2" indent="-342900">
              <a:buFont typeface="+mj-lt"/>
              <a:buAutoNum type="arabicPeriod"/>
            </a:pPr>
            <a:endParaRPr lang="en-US" dirty="0" smtClean="0">
              <a:latin typeface="Calibri" pitchFamily="34" charset="0"/>
            </a:endParaRPr>
          </a:p>
          <a:p>
            <a:pPr marL="461963" lvl="1" indent="-4763">
              <a:buFont typeface="Arial" panose="020B0604020202020204" pitchFamily="34" charset="0"/>
              <a:buChar char="•"/>
            </a:pPr>
            <a:r>
              <a:rPr lang="en-US" dirty="0">
                <a:latin typeface="Calibri" pitchFamily="34" charset="0"/>
              </a:rPr>
              <a:t>Emphasize moving body to the ball to get in front of a catch whenever </a:t>
            </a:r>
            <a:r>
              <a:rPr lang="en-US" dirty="0" smtClean="0">
                <a:latin typeface="Calibri" pitchFamily="34" charset="0"/>
              </a:rPr>
              <a:t>possible.</a:t>
            </a:r>
          </a:p>
          <a:p>
            <a:pPr marL="461963" lvl="1" indent="-4763">
              <a:buFont typeface="Arial" panose="020B0604020202020204" pitchFamily="34" charset="0"/>
              <a:buChar char="•"/>
            </a:pPr>
            <a:r>
              <a:rPr lang="en-US" dirty="0" smtClean="0">
                <a:latin typeface="Calibri" pitchFamily="34" charset="0"/>
              </a:rPr>
              <a:t>Use </a:t>
            </a:r>
            <a:r>
              <a:rPr lang="en-US" dirty="0">
                <a:latin typeface="Calibri" pitchFamily="34" charset="0"/>
              </a:rPr>
              <a:t>2 hands on every catch</a:t>
            </a:r>
            <a:r>
              <a:rPr lang="en-US" dirty="0" smtClean="0">
                <a:latin typeface="Calibri" pitchFamily="34" charset="0"/>
              </a:rPr>
              <a:t>.</a:t>
            </a:r>
          </a:p>
          <a:p>
            <a:pPr marL="461963" lvl="1" indent="-4763">
              <a:buFont typeface="Arial" panose="020B0604020202020204" pitchFamily="34" charset="0"/>
              <a:buChar char="•"/>
            </a:pPr>
            <a:r>
              <a:rPr lang="en-US" dirty="0" smtClean="0">
                <a:latin typeface="Calibri" pitchFamily="34" charset="0"/>
              </a:rPr>
              <a:t>Teach kids to assume a bad throw is coming.  This will get them ready and make catching good catches that much easier.</a:t>
            </a:r>
          </a:p>
          <a:p>
            <a:pPr lvl="2"/>
            <a:endParaRPr lang="en-US" dirty="0" smtClean="0">
              <a:latin typeface="Calibri" pitchFamily="34" charset="0"/>
            </a:endParaRPr>
          </a:p>
          <a:p>
            <a:pPr lvl="1">
              <a:buFont typeface="Arial" pitchFamily="34" charset="0"/>
              <a:buChar char="•"/>
            </a:pPr>
            <a:endParaRPr lang="en-US" dirty="0" smtClean="0">
              <a:latin typeface="Calibri" pitchFamily="34" charset="0"/>
            </a:endParaRPr>
          </a:p>
        </p:txBody>
      </p:sp>
      <p:sp>
        <p:nvSpPr>
          <p:cNvPr id="7" name="TextBox 6"/>
          <p:cNvSpPr txBox="1"/>
          <p:nvPr/>
        </p:nvSpPr>
        <p:spPr>
          <a:xfrm>
            <a:off x="302795" y="5334000"/>
            <a:ext cx="6418604" cy="523220"/>
          </a:xfrm>
          <a:prstGeom prst="rect">
            <a:avLst/>
          </a:prstGeom>
          <a:noFill/>
        </p:spPr>
        <p:txBody>
          <a:bodyPr wrap="square" rtlCol="0">
            <a:spAutoFit/>
          </a:bodyPr>
          <a:lstStyle/>
          <a:p>
            <a:r>
              <a:rPr lang="en-US" sz="1400" dirty="0" smtClean="0">
                <a:latin typeface="Calibri" panose="020F0502020204030204" pitchFamily="34" charset="0"/>
              </a:rPr>
              <a:t>Tips: Breaking in a glove properly is extremely important.  Help kids understand how to “work” their gloves as they are playing catch.</a:t>
            </a:r>
            <a:endParaRPr lang="en-US" sz="1400" dirty="0">
              <a:latin typeface="Calibri" panose="020F0502020204030204" pitchFamily="34" charset="0"/>
            </a:endParaRPr>
          </a:p>
        </p:txBody>
      </p:sp>
    </p:spTree>
    <p:extLst>
      <p:ext uri="{BB962C8B-B14F-4D97-AF65-F5344CB8AC3E}">
        <p14:creationId xmlns:p14="http://schemas.microsoft.com/office/powerpoint/2010/main" val="2843723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mn-lt"/>
                <a:cs typeface="Calibri" pitchFamily="34" charset="0"/>
              </a:rPr>
              <a:t>Practice – FIELDING Grounders (30 MINUTES)</a:t>
            </a:r>
            <a:endParaRPr lang="en-US" dirty="0">
              <a:latin typeface="+mn-lt"/>
              <a:cs typeface="Calibri" pitchFamily="34" charset="0"/>
            </a:endParaRPr>
          </a:p>
        </p:txBody>
      </p:sp>
      <p:sp>
        <p:nvSpPr>
          <p:cNvPr id="4" name="Slide Number Placeholder 3"/>
          <p:cNvSpPr>
            <a:spLocks noGrp="1"/>
          </p:cNvSpPr>
          <p:nvPr>
            <p:ph type="sldNum" sz="quarter" idx="4"/>
          </p:nvPr>
        </p:nvSpPr>
        <p:spPr/>
        <p:txBody>
          <a:bodyPr/>
          <a:lstStyle/>
          <a:p>
            <a:fld id="{227DC883-A4A7-4E18-B7ED-7D1833F61164}" type="slidenum">
              <a:rPr lang="en-GB" smtClean="0"/>
              <a:pPr/>
              <a:t>14</a:t>
            </a:fld>
            <a:endParaRPr lang="en-GB" dirty="0"/>
          </a:p>
        </p:txBody>
      </p:sp>
      <p:sp>
        <p:nvSpPr>
          <p:cNvPr id="6" name="TextBox 5"/>
          <p:cNvSpPr txBox="1"/>
          <p:nvPr/>
        </p:nvSpPr>
        <p:spPr>
          <a:xfrm>
            <a:off x="473842" y="2772668"/>
            <a:ext cx="7146158" cy="3200876"/>
          </a:xfrm>
          <a:prstGeom prst="rect">
            <a:avLst/>
          </a:prstGeom>
          <a:noFill/>
        </p:spPr>
        <p:txBody>
          <a:bodyPr wrap="square" rtlCol="0">
            <a:spAutoFit/>
          </a:bodyPr>
          <a:lstStyle/>
          <a:p>
            <a:r>
              <a:rPr lang="en-US" u="sng" dirty="0" smtClean="0">
                <a:latin typeface="Calibri" pitchFamily="34" charset="0"/>
              </a:rPr>
              <a:t>Fielding Technique</a:t>
            </a:r>
            <a:endParaRPr lang="en-US" dirty="0" smtClean="0">
              <a:latin typeface="Calibri" pitchFamily="34" charset="0"/>
            </a:endParaRPr>
          </a:p>
          <a:p>
            <a:pPr>
              <a:buFont typeface="Arial" pitchFamily="34" charset="0"/>
              <a:buChar char="•"/>
            </a:pPr>
            <a:r>
              <a:rPr lang="en-US" sz="1600" dirty="0" smtClean="0">
                <a:latin typeface="Calibri" pitchFamily="34" charset="0"/>
              </a:rPr>
              <a:t>Chest up (not down), see what’s going on in front of you</a:t>
            </a:r>
          </a:p>
          <a:p>
            <a:pPr>
              <a:buFont typeface="Arial" pitchFamily="34" charset="0"/>
              <a:buChar char="•"/>
            </a:pPr>
            <a:r>
              <a:rPr lang="en-US" sz="1600" dirty="0" smtClean="0">
                <a:latin typeface="Calibri" pitchFamily="34" charset="0"/>
              </a:rPr>
              <a:t>Charge toward the ball</a:t>
            </a:r>
          </a:p>
          <a:p>
            <a:pPr>
              <a:buFont typeface="Arial" pitchFamily="34" charset="0"/>
              <a:buChar char="•"/>
            </a:pPr>
            <a:r>
              <a:rPr lang="en-US" sz="1600" dirty="0" smtClean="0">
                <a:latin typeface="Calibri" pitchFamily="34" charset="0"/>
              </a:rPr>
              <a:t>Feet spread out with hands out in front (triangle </a:t>
            </a:r>
            <a:r>
              <a:rPr lang="en-US" sz="1600" dirty="0" smtClean="0">
                <a:latin typeface="Calibri" pitchFamily="34" charset="0"/>
              </a:rPr>
              <a:t>position, keep </a:t>
            </a:r>
            <a:r>
              <a:rPr lang="en-US" sz="1600" dirty="0" smtClean="0">
                <a:latin typeface="Calibri" pitchFamily="34" charset="0"/>
              </a:rPr>
              <a:t>left foot out front for right handed throwers)</a:t>
            </a:r>
          </a:p>
          <a:p>
            <a:pPr>
              <a:buFont typeface="Arial" pitchFamily="34" charset="0"/>
              <a:buChar char="•"/>
            </a:pPr>
            <a:r>
              <a:rPr lang="en-US" sz="1600" dirty="0" smtClean="0">
                <a:latin typeface="Calibri" pitchFamily="34" charset="0"/>
              </a:rPr>
              <a:t>Bare hand over top of glove when right in front of you</a:t>
            </a:r>
          </a:p>
          <a:p>
            <a:pPr>
              <a:buFont typeface="Arial" pitchFamily="34" charset="0"/>
              <a:buChar char="•"/>
            </a:pPr>
            <a:r>
              <a:rPr lang="en-US" sz="1600" dirty="0" smtClean="0">
                <a:latin typeface="Calibri" pitchFamily="34" charset="0"/>
              </a:rPr>
              <a:t>Always catch the ball out in front of you (for back hand or any position)</a:t>
            </a:r>
          </a:p>
          <a:p>
            <a:pPr>
              <a:buFont typeface="Arial" pitchFamily="34" charset="0"/>
              <a:buChar char="•"/>
            </a:pPr>
            <a:r>
              <a:rPr lang="en-US" sz="1600" dirty="0" smtClean="0">
                <a:latin typeface="Calibri" pitchFamily="34" charset="0"/>
              </a:rPr>
              <a:t>Pull hands to middle of the body after catching the ball (this drives your momentum towards 1</a:t>
            </a:r>
            <a:r>
              <a:rPr lang="en-US" sz="1600" baseline="30000" dirty="0" smtClean="0">
                <a:latin typeface="Calibri" pitchFamily="34" charset="0"/>
              </a:rPr>
              <a:t>st</a:t>
            </a:r>
            <a:r>
              <a:rPr lang="en-US" sz="1600" dirty="0" smtClean="0">
                <a:latin typeface="Calibri" pitchFamily="34" charset="0"/>
              </a:rPr>
              <a:t> base)</a:t>
            </a:r>
          </a:p>
          <a:p>
            <a:pPr>
              <a:buFont typeface="Arial" pitchFamily="34" charset="0"/>
              <a:buChar char="•"/>
            </a:pPr>
            <a:r>
              <a:rPr lang="en-US" sz="1600" dirty="0" smtClean="0">
                <a:latin typeface="Calibri" pitchFamily="34" charset="0"/>
              </a:rPr>
              <a:t>Get feet set underneath and throw to 1</a:t>
            </a:r>
            <a:r>
              <a:rPr lang="en-US" sz="1600" baseline="30000" dirty="0" smtClean="0">
                <a:latin typeface="Calibri" pitchFamily="34" charset="0"/>
              </a:rPr>
              <a:t>st</a:t>
            </a:r>
            <a:r>
              <a:rPr lang="en-US" sz="1600" dirty="0" smtClean="0">
                <a:latin typeface="Calibri" pitchFamily="34" charset="0"/>
              </a:rPr>
              <a:t> base</a:t>
            </a:r>
          </a:p>
          <a:p>
            <a:pPr>
              <a:buFont typeface="Arial" pitchFamily="34" charset="0"/>
              <a:buChar char="•"/>
            </a:pPr>
            <a:r>
              <a:rPr lang="en-US" sz="1600" dirty="0" smtClean="0">
                <a:latin typeface="Calibri" pitchFamily="34" charset="0"/>
              </a:rPr>
              <a:t>Follow your throw to 1</a:t>
            </a:r>
            <a:r>
              <a:rPr lang="en-US" sz="1600" baseline="30000" dirty="0" smtClean="0">
                <a:latin typeface="Calibri" pitchFamily="34" charset="0"/>
              </a:rPr>
              <a:t>st</a:t>
            </a:r>
            <a:r>
              <a:rPr lang="en-US" sz="1600" dirty="0" smtClean="0">
                <a:latin typeface="Calibri" pitchFamily="34" charset="0"/>
              </a:rPr>
              <a:t> base</a:t>
            </a:r>
          </a:p>
          <a:p>
            <a:pPr>
              <a:buFont typeface="Arial" pitchFamily="34" charset="0"/>
              <a:buChar char="•"/>
            </a:pPr>
            <a:endParaRPr lang="en-US" sz="2400" dirty="0">
              <a:latin typeface="Calibri" pitchFamily="34" charset="0"/>
            </a:endParaRPr>
          </a:p>
        </p:txBody>
      </p:sp>
      <p:pic>
        <p:nvPicPr>
          <p:cNvPr id="7" name="Picture 2" descr="View EGVYBlogops-33.jpg in slide sho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336124" y="1371600"/>
            <a:ext cx="8052299" cy="1200329"/>
          </a:xfrm>
          <a:prstGeom prst="rect">
            <a:avLst/>
          </a:prstGeom>
          <a:noFill/>
        </p:spPr>
        <p:txBody>
          <a:bodyPr wrap="square" rtlCol="0">
            <a:spAutoFit/>
          </a:bodyPr>
          <a:lstStyle/>
          <a:p>
            <a:pPr marL="342900" indent="-342900">
              <a:buFont typeface="Wingdings" panose="05000000000000000000" pitchFamily="2" charset="2"/>
              <a:buChar char="Ø"/>
            </a:pPr>
            <a:r>
              <a:rPr lang="en-US" sz="2400" dirty="0" smtClean="0">
                <a:latin typeface="Calibri" pitchFamily="34" charset="0"/>
              </a:rPr>
              <a:t>Key Point – Each player should be able to take 50+ grounders per practice.  You don’t need to hit the grounders.  Stand 15-20 feet away and toss grounders. Repetition is the key!</a:t>
            </a:r>
            <a:endParaRPr lang="en-US" sz="1200" dirty="0" smtClean="0">
              <a:latin typeface="Calibri" pitchFamily="34" charset="0"/>
              <a:cs typeface="Calibri" pitchFamily="34" charset="0"/>
            </a:endParaRPr>
          </a:p>
        </p:txBody>
      </p:sp>
      <p:sp>
        <p:nvSpPr>
          <p:cNvPr id="9" name="TextBox 8"/>
          <p:cNvSpPr txBox="1"/>
          <p:nvPr/>
        </p:nvSpPr>
        <p:spPr>
          <a:xfrm>
            <a:off x="363196" y="5864423"/>
            <a:ext cx="6418604" cy="738664"/>
          </a:xfrm>
          <a:prstGeom prst="rect">
            <a:avLst/>
          </a:prstGeom>
          <a:noFill/>
        </p:spPr>
        <p:txBody>
          <a:bodyPr wrap="square" rtlCol="0">
            <a:spAutoFit/>
          </a:bodyPr>
          <a:lstStyle/>
          <a:p>
            <a:r>
              <a:rPr lang="en-US" sz="1400" dirty="0" smtClean="0">
                <a:latin typeface="Calibri" panose="020F0502020204030204" pitchFamily="34" charset="0"/>
              </a:rPr>
              <a:t>Tips: Teach kids to get their gloves under the ball.  Practice throwing balls to the middle, to the backhand, &amp; to the forehand sides.  To save time have you can have the kids drop the ball to a bucket after they catch it.    </a:t>
            </a:r>
            <a:endParaRPr lang="en-US" sz="1400" dirty="0">
              <a:latin typeface="Calibri" panose="020F0502020204030204" pitchFamily="34" charset="0"/>
            </a:endParaRPr>
          </a:p>
        </p:txBody>
      </p:sp>
    </p:spTree>
    <p:extLst>
      <p:ext uri="{BB962C8B-B14F-4D97-AF65-F5344CB8AC3E}">
        <p14:creationId xmlns:p14="http://schemas.microsoft.com/office/powerpoint/2010/main" val="426276766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mn-lt"/>
                <a:cs typeface="Calibri" pitchFamily="34" charset="0"/>
              </a:rPr>
              <a:t>Practice – FIELDING images</a:t>
            </a:r>
            <a:endParaRPr lang="en-US" dirty="0">
              <a:latin typeface="+mn-lt"/>
              <a:cs typeface="Calibri" pitchFamily="34" charset="0"/>
            </a:endParaRPr>
          </a:p>
        </p:txBody>
      </p:sp>
      <p:sp>
        <p:nvSpPr>
          <p:cNvPr id="4" name="Slide Number Placeholder 3"/>
          <p:cNvSpPr>
            <a:spLocks noGrp="1"/>
          </p:cNvSpPr>
          <p:nvPr>
            <p:ph type="sldNum" sz="quarter" idx="4"/>
          </p:nvPr>
        </p:nvSpPr>
        <p:spPr/>
        <p:txBody>
          <a:bodyPr/>
          <a:lstStyle/>
          <a:p>
            <a:fld id="{227DC883-A4A7-4E18-B7ED-7D1833F61164}" type="slidenum">
              <a:rPr lang="en-GB" smtClean="0"/>
              <a:pPr/>
              <a:t>15</a:t>
            </a:fld>
            <a:endParaRPr lang="en-GB" dirty="0"/>
          </a:p>
        </p:txBody>
      </p:sp>
      <p:pic>
        <p:nvPicPr>
          <p:cNvPr id="7" name="Picture 2" descr="View EGVYBlogops-33.jpg in slide sho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upload.wikimedia.org/wikipedia/commons/e/e8/Jetershortstop.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752600"/>
            <a:ext cx="2743200" cy="20574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0" y="1666875"/>
            <a:ext cx="2143125"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1629398" y="4038599"/>
            <a:ext cx="1313204" cy="307777"/>
          </a:xfrm>
          <a:prstGeom prst="rect">
            <a:avLst/>
          </a:prstGeom>
          <a:noFill/>
        </p:spPr>
        <p:txBody>
          <a:bodyPr wrap="square" rtlCol="0">
            <a:spAutoFit/>
          </a:bodyPr>
          <a:lstStyle/>
          <a:p>
            <a:r>
              <a:rPr lang="en-US" sz="1400" dirty="0" smtClean="0">
                <a:latin typeface="Calibri" panose="020F0502020204030204" pitchFamily="34" charset="0"/>
              </a:rPr>
              <a:t>Ready Position</a:t>
            </a:r>
            <a:endParaRPr lang="en-US" sz="1400" dirty="0">
              <a:latin typeface="Calibri" panose="020F0502020204030204" pitchFamily="34" charset="0"/>
            </a:endParaRPr>
          </a:p>
        </p:txBody>
      </p:sp>
      <p:sp>
        <p:nvSpPr>
          <p:cNvPr id="13" name="TextBox 12"/>
          <p:cNvSpPr txBox="1"/>
          <p:nvPr/>
        </p:nvSpPr>
        <p:spPr>
          <a:xfrm>
            <a:off x="5541761" y="4035623"/>
            <a:ext cx="1782964" cy="307777"/>
          </a:xfrm>
          <a:prstGeom prst="rect">
            <a:avLst/>
          </a:prstGeom>
          <a:noFill/>
        </p:spPr>
        <p:txBody>
          <a:bodyPr wrap="square" rtlCol="0">
            <a:spAutoFit/>
          </a:bodyPr>
          <a:lstStyle/>
          <a:p>
            <a:pPr algn="ctr"/>
            <a:r>
              <a:rPr lang="en-US" sz="1400" dirty="0" smtClean="0">
                <a:latin typeface="Calibri" panose="020F0502020204030204" pitchFamily="34" charset="0"/>
              </a:rPr>
              <a:t>Fielding Position</a:t>
            </a:r>
            <a:endParaRPr lang="en-US" sz="1400" dirty="0">
              <a:latin typeface="Calibri" panose="020F0502020204030204" pitchFamily="34" charset="0"/>
            </a:endParaRPr>
          </a:p>
        </p:txBody>
      </p:sp>
    </p:spTree>
    <p:extLst>
      <p:ext uri="{BB962C8B-B14F-4D97-AF65-F5344CB8AC3E}">
        <p14:creationId xmlns:p14="http://schemas.microsoft.com/office/powerpoint/2010/main" val="425964163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 hitting (30 minutes)</a:t>
            </a:r>
            <a:endParaRPr lang="en-US" dirty="0"/>
          </a:p>
        </p:txBody>
      </p:sp>
      <p:sp>
        <p:nvSpPr>
          <p:cNvPr id="4" name="TextBox 3"/>
          <p:cNvSpPr txBox="1"/>
          <p:nvPr/>
        </p:nvSpPr>
        <p:spPr>
          <a:xfrm>
            <a:off x="253501" y="1428435"/>
            <a:ext cx="8052299" cy="3970318"/>
          </a:xfrm>
          <a:prstGeom prst="rect">
            <a:avLst/>
          </a:prstGeom>
          <a:noFill/>
        </p:spPr>
        <p:txBody>
          <a:bodyPr wrap="square" rtlCol="0">
            <a:spAutoFit/>
          </a:bodyPr>
          <a:lstStyle/>
          <a:p>
            <a:pPr marL="342900" indent="-342900">
              <a:buFont typeface="Wingdings" panose="05000000000000000000" pitchFamily="2" charset="2"/>
              <a:buChar char="Ø"/>
            </a:pPr>
            <a:r>
              <a:rPr lang="en-US" sz="2400" dirty="0" smtClean="0">
                <a:latin typeface="Calibri" pitchFamily="34" charset="0"/>
              </a:rPr>
              <a:t>Key Point – Each player should be able to take 50+ swings per practice between Tee drills, flip drills, soft toss, &amp; regular pitching. Repetition is the key!</a:t>
            </a:r>
          </a:p>
          <a:p>
            <a:pPr>
              <a:buFont typeface="Arial" pitchFamily="34" charset="0"/>
              <a:buChar char="•"/>
            </a:pPr>
            <a:endParaRPr lang="en-US" sz="2400" dirty="0" smtClean="0">
              <a:latin typeface="Calibri" pitchFamily="34" charset="0"/>
            </a:endParaRPr>
          </a:p>
          <a:p>
            <a:pPr lvl="1">
              <a:buFont typeface="Arial" pitchFamily="34" charset="0"/>
              <a:buChar char="•"/>
            </a:pPr>
            <a:r>
              <a:rPr lang="en-US" sz="2400" dirty="0" smtClean="0">
                <a:latin typeface="Calibri" pitchFamily="34" charset="0"/>
              </a:rPr>
              <a:t>Groups of 4</a:t>
            </a:r>
          </a:p>
          <a:p>
            <a:pPr marL="1257300" lvl="2" indent="-342900">
              <a:buFont typeface="Courier New" panose="02070309020205020404" pitchFamily="49" charset="0"/>
              <a:buChar char="o"/>
            </a:pPr>
            <a:r>
              <a:rPr lang="en-US" sz="2000" dirty="0" smtClean="0">
                <a:latin typeface="Calibri" pitchFamily="34" charset="0"/>
              </a:rPr>
              <a:t>1 player – Tee drills</a:t>
            </a:r>
          </a:p>
          <a:p>
            <a:pPr marL="1714500" lvl="3" indent="-342900">
              <a:buFont typeface="Arial" panose="020B0604020202020204" pitchFamily="34" charset="0"/>
              <a:buChar char="•"/>
            </a:pPr>
            <a:r>
              <a:rPr lang="en-US" sz="2000" dirty="0" smtClean="0">
                <a:latin typeface="Calibri" pitchFamily="34" charset="0"/>
              </a:rPr>
              <a:t>Regular swings, 1 arm swings </a:t>
            </a:r>
          </a:p>
          <a:p>
            <a:pPr marL="1257300" lvl="2" indent="-342900">
              <a:buFont typeface="Courier New" panose="02070309020205020404" pitchFamily="49" charset="0"/>
              <a:buChar char="o"/>
            </a:pPr>
            <a:r>
              <a:rPr lang="en-US" sz="2000" dirty="0" smtClean="0">
                <a:latin typeface="Calibri" pitchFamily="34" charset="0"/>
              </a:rPr>
              <a:t>2 players – Flip drills</a:t>
            </a:r>
          </a:p>
          <a:p>
            <a:pPr marL="1714500" lvl="3" indent="-342900">
              <a:buFont typeface="Arial" panose="020B0604020202020204" pitchFamily="34" charset="0"/>
              <a:buChar char="•"/>
            </a:pPr>
            <a:r>
              <a:rPr lang="en-US" sz="2000" dirty="0" smtClean="0">
                <a:latin typeface="Calibri" pitchFamily="34" charset="0"/>
              </a:rPr>
              <a:t>Front flips, rear flips</a:t>
            </a:r>
          </a:p>
          <a:p>
            <a:pPr marL="1257300" lvl="2" indent="-342900">
              <a:buFont typeface="Courier New" panose="02070309020205020404" pitchFamily="49" charset="0"/>
              <a:buChar char="o"/>
            </a:pPr>
            <a:r>
              <a:rPr lang="en-US" sz="2000" dirty="0" smtClean="0">
                <a:latin typeface="Calibri" pitchFamily="34" charset="0"/>
              </a:rPr>
              <a:t>1 player – Front pitching</a:t>
            </a:r>
          </a:p>
          <a:p>
            <a:pPr marL="1714500" lvl="3" indent="-342900">
              <a:buFont typeface="Arial" panose="020B0604020202020204" pitchFamily="34" charset="0"/>
              <a:buChar char="•"/>
            </a:pPr>
            <a:r>
              <a:rPr lang="en-US" sz="2000" dirty="0" smtClean="0">
                <a:latin typeface="Calibri" pitchFamily="34" charset="0"/>
              </a:rPr>
              <a:t>Soft toss, regular pitching</a:t>
            </a:r>
            <a:endParaRPr lang="en-US" sz="1200" dirty="0" smtClean="0">
              <a:latin typeface="Calibri" pitchFamily="34" charset="0"/>
              <a:cs typeface="Calibri" pitchFamily="34" charset="0"/>
            </a:endParaRPr>
          </a:p>
          <a:p>
            <a:pPr>
              <a:buFont typeface="Arial" pitchFamily="34" charset="0"/>
              <a:buChar char="•"/>
            </a:pPr>
            <a:endParaRPr lang="en-US" sz="1200" dirty="0" smtClean="0">
              <a:latin typeface="Calibri" pitchFamily="34" charset="0"/>
              <a:cs typeface="Calibri" pitchFamily="34" charset="0"/>
            </a:endParaRPr>
          </a:p>
        </p:txBody>
      </p:sp>
      <p:pic>
        <p:nvPicPr>
          <p:cNvPr id="5" name="Picture 2" descr="View EGVYBlogops-33.jpg in slide sho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86996" y="5257800"/>
            <a:ext cx="6418604" cy="954107"/>
          </a:xfrm>
          <a:prstGeom prst="rect">
            <a:avLst/>
          </a:prstGeom>
          <a:noFill/>
        </p:spPr>
        <p:txBody>
          <a:bodyPr wrap="square" rtlCol="0">
            <a:spAutoFit/>
          </a:bodyPr>
          <a:lstStyle/>
          <a:p>
            <a:r>
              <a:rPr lang="en-US" sz="1400" dirty="0" smtClean="0">
                <a:latin typeface="Calibri" panose="020F0502020204030204" pitchFamily="34" charset="0"/>
              </a:rPr>
              <a:t>Tips: </a:t>
            </a:r>
          </a:p>
          <a:p>
            <a:pPr marL="285750" indent="-285750">
              <a:buFont typeface="Arial" panose="020B0604020202020204" pitchFamily="34" charset="0"/>
              <a:buChar char="•"/>
            </a:pPr>
            <a:r>
              <a:rPr lang="en-US" sz="1400" dirty="0" smtClean="0">
                <a:latin typeface="Calibri" panose="020F0502020204030204" pitchFamily="34" charset="0"/>
              </a:rPr>
              <a:t>Constantly talk hitting with your players. Teach them to be aggressive hitters.  Assume swing on every pitch and then take when it’s a bad pitch.</a:t>
            </a:r>
          </a:p>
          <a:p>
            <a:endParaRPr lang="en-US" sz="1400" dirty="0">
              <a:latin typeface="Calibri" panose="020F0502020204030204" pitchFamily="34" charset="0"/>
            </a:endParaRPr>
          </a:p>
        </p:txBody>
      </p:sp>
    </p:spTree>
    <p:extLst>
      <p:ext uri="{BB962C8B-B14F-4D97-AF65-F5344CB8AC3E}">
        <p14:creationId xmlns:p14="http://schemas.microsoft.com/office/powerpoint/2010/main" val="2857985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 hitting technique</a:t>
            </a:r>
            <a:endParaRPr lang="en-US" dirty="0"/>
          </a:p>
        </p:txBody>
      </p:sp>
      <p:sp>
        <p:nvSpPr>
          <p:cNvPr id="4" name="TextBox 3"/>
          <p:cNvSpPr txBox="1"/>
          <p:nvPr/>
        </p:nvSpPr>
        <p:spPr>
          <a:xfrm>
            <a:off x="253501" y="1428435"/>
            <a:ext cx="8204699" cy="4801314"/>
          </a:xfrm>
          <a:prstGeom prst="rect">
            <a:avLst/>
          </a:prstGeom>
          <a:noFill/>
        </p:spPr>
        <p:txBody>
          <a:bodyPr wrap="square" rtlCol="0">
            <a:spAutoFit/>
          </a:bodyPr>
          <a:lstStyle/>
          <a:p>
            <a:pPr lvl="1">
              <a:buFont typeface="Arial" pitchFamily="34" charset="0"/>
              <a:buChar char="•"/>
            </a:pPr>
            <a:r>
              <a:rPr lang="en-US" dirty="0" smtClean="0">
                <a:latin typeface="Calibri" pitchFamily="34" charset="0"/>
              </a:rPr>
              <a:t>Stance – Feet should be lined up straight.  (Draw a line in the dirt if necessary to emphasize this point)</a:t>
            </a:r>
          </a:p>
          <a:p>
            <a:pPr lvl="1">
              <a:buFont typeface="Arial" pitchFamily="34" charset="0"/>
              <a:buChar char="•"/>
            </a:pPr>
            <a:endParaRPr lang="en-US" dirty="0" smtClean="0">
              <a:latin typeface="Calibri" pitchFamily="34" charset="0"/>
            </a:endParaRPr>
          </a:p>
          <a:p>
            <a:pPr lvl="1">
              <a:buFont typeface="Arial" pitchFamily="34" charset="0"/>
              <a:buChar char="•"/>
            </a:pPr>
            <a:r>
              <a:rPr lang="en-US" dirty="0" smtClean="0">
                <a:latin typeface="Calibri" pitchFamily="34" charset="0"/>
              </a:rPr>
              <a:t>Balance – Hitters should be balanced (strong athletic stance) both before and after the swing. (Have players hold their position after they complete the swing to emphasize this)</a:t>
            </a:r>
          </a:p>
          <a:p>
            <a:pPr lvl="1">
              <a:buFont typeface="Arial" pitchFamily="34" charset="0"/>
              <a:buChar char="•"/>
            </a:pPr>
            <a:endParaRPr lang="en-US" dirty="0" smtClean="0">
              <a:latin typeface="Calibri" pitchFamily="34" charset="0"/>
            </a:endParaRPr>
          </a:p>
          <a:p>
            <a:pPr lvl="1">
              <a:buFont typeface="Arial" pitchFamily="34" charset="0"/>
              <a:buChar char="•"/>
            </a:pPr>
            <a:r>
              <a:rPr lang="en-US" dirty="0" smtClean="0">
                <a:latin typeface="Calibri" pitchFamily="34" charset="0"/>
              </a:rPr>
              <a:t>Hands – Short swings</a:t>
            </a:r>
          </a:p>
          <a:p>
            <a:pPr marL="1257300" lvl="2" indent="-342900">
              <a:buFont typeface="Courier New" panose="02070309020205020404" pitchFamily="49" charset="0"/>
              <a:buChar char="o"/>
            </a:pPr>
            <a:r>
              <a:rPr lang="en-US" dirty="0" smtClean="0">
                <a:latin typeface="Calibri" pitchFamily="34" charset="0"/>
              </a:rPr>
              <a:t>During drills - Hands should be close to the chest with bat on shoulder.</a:t>
            </a:r>
          </a:p>
          <a:p>
            <a:pPr marL="1714500" lvl="3" indent="-342900">
              <a:buFont typeface="Wingdings" panose="05000000000000000000" pitchFamily="2" charset="2"/>
              <a:buChar char="Ø"/>
            </a:pPr>
            <a:r>
              <a:rPr lang="en-US" dirty="0" smtClean="0">
                <a:latin typeface="Calibri" pitchFamily="34" charset="0"/>
              </a:rPr>
              <a:t>Move hands as if your pulling a rope from over your shoulder.</a:t>
            </a:r>
          </a:p>
          <a:p>
            <a:pPr marL="1257300" lvl="2" indent="-342900">
              <a:buFont typeface="Courier New" panose="02070309020205020404" pitchFamily="49" charset="0"/>
              <a:buChar char="o"/>
            </a:pPr>
            <a:r>
              <a:rPr lang="en-US" dirty="0" smtClean="0">
                <a:latin typeface="Calibri" pitchFamily="34" charset="0"/>
              </a:rPr>
              <a:t>During BP - Hands should move back or back and up but not back and down. (Bat should be moving at the ball at a slight down angle)</a:t>
            </a:r>
          </a:p>
          <a:p>
            <a:pPr lvl="1">
              <a:buFont typeface="Arial" pitchFamily="34" charset="0"/>
              <a:buChar char="•"/>
            </a:pPr>
            <a:endParaRPr lang="en-US" dirty="0" smtClean="0">
              <a:latin typeface="Calibri" pitchFamily="34" charset="0"/>
            </a:endParaRPr>
          </a:p>
          <a:p>
            <a:pPr lvl="1">
              <a:buFont typeface="Arial" pitchFamily="34" charset="0"/>
              <a:buChar char="•"/>
            </a:pPr>
            <a:r>
              <a:rPr lang="en-US" dirty="0" smtClean="0">
                <a:latin typeface="Calibri" pitchFamily="34" charset="0"/>
              </a:rPr>
              <a:t>Swing - Short compact swings</a:t>
            </a:r>
          </a:p>
          <a:p>
            <a:pPr marL="1257300" lvl="2" indent="-342900">
              <a:buFont typeface="Courier New" panose="02070309020205020404" pitchFamily="49" charset="0"/>
              <a:buChar char="o"/>
            </a:pPr>
            <a:r>
              <a:rPr lang="en-US" dirty="0" smtClean="0">
                <a:latin typeface="Calibri" pitchFamily="34" charset="0"/>
              </a:rPr>
              <a:t>We are not focusing on loading and striding yet</a:t>
            </a:r>
          </a:p>
          <a:p>
            <a:pPr marL="1257300" lvl="2" indent="-342900">
              <a:buFont typeface="Courier New" panose="02070309020205020404" pitchFamily="49" charset="0"/>
              <a:buChar char="o"/>
            </a:pPr>
            <a:endParaRPr lang="en-US" dirty="0" smtClean="0">
              <a:latin typeface="Calibri" pitchFamily="34" charset="0"/>
            </a:endParaRPr>
          </a:p>
          <a:p>
            <a:pPr lvl="1">
              <a:buFont typeface="Arial" pitchFamily="34" charset="0"/>
              <a:buChar char="•"/>
            </a:pPr>
            <a:r>
              <a:rPr lang="en-US" dirty="0">
                <a:latin typeface="Calibri" pitchFamily="34" charset="0"/>
              </a:rPr>
              <a:t>Head – Heads should stay still. (Should not be moving forward</a:t>
            </a:r>
            <a:r>
              <a:rPr lang="en-US" dirty="0" smtClean="0">
                <a:latin typeface="Calibri" pitchFamily="34" charset="0"/>
              </a:rPr>
              <a:t>)</a:t>
            </a:r>
            <a:endParaRPr lang="en-US" dirty="0" smtClean="0">
              <a:latin typeface="Calibri" pitchFamily="34" charset="0"/>
              <a:cs typeface="Calibri" pitchFamily="34" charset="0"/>
            </a:endParaRPr>
          </a:p>
        </p:txBody>
      </p:sp>
      <p:pic>
        <p:nvPicPr>
          <p:cNvPr id="5" name="Picture 2" descr="View EGVYBlogops-33.jpg in slide sho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21999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ntagon 2"/>
          <p:cNvSpPr/>
          <p:nvPr/>
        </p:nvSpPr>
        <p:spPr>
          <a:xfrm rot="5400000">
            <a:off x="1028700" y="2628900"/>
            <a:ext cx="2209800" cy="1981200"/>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4" name="Straight Connector 13"/>
          <p:cNvCxnSpPr/>
          <p:nvPr/>
        </p:nvCxnSpPr>
        <p:spPr>
          <a:xfrm>
            <a:off x="457200" y="1447800"/>
            <a:ext cx="3657600" cy="247691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smtClean="0"/>
              <a:t>Practice – hitting contact points</a:t>
            </a:r>
            <a:endParaRPr lang="en-US" dirty="0"/>
          </a:p>
        </p:txBody>
      </p:sp>
      <p:pic>
        <p:nvPicPr>
          <p:cNvPr id="5" name="Picture 2" descr="View EGVYBlogops-33.jpg in slide sho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sp>
        <p:nvSpPr>
          <p:cNvPr id="10" name="32-Point Star 9"/>
          <p:cNvSpPr/>
          <p:nvPr/>
        </p:nvSpPr>
        <p:spPr>
          <a:xfrm>
            <a:off x="1668444" y="2193886"/>
            <a:ext cx="1104900" cy="862484"/>
          </a:xfrm>
          <a:prstGeom prst="star32">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000" dirty="0" smtClean="0">
                <a:solidFill>
                  <a:schemeClr val="tx1"/>
                </a:solidFill>
                <a:latin typeface="Calibri" panose="020F0502020204030204" pitchFamily="34" charset="0"/>
              </a:rPr>
              <a:t>Middle</a:t>
            </a:r>
            <a:endParaRPr lang="en-US" sz="1000" dirty="0">
              <a:solidFill>
                <a:schemeClr val="tx1"/>
              </a:solidFill>
              <a:latin typeface="Calibri" panose="020F0502020204030204" pitchFamily="34" charset="0"/>
            </a:endParaRPr>
          </a:p>
        </p:txBody>
      </p:sp>
      <p:sp>
        <p:nvSpPr>
          <p:cNvPr id="11" name="32-Point Star 10"/>
          <p:cNvSpPr/>
          <p:nvPr/>
        </p:nvSpPr>
        <p:spPr>
          <a:xfrm>
            <a:off x="2751156" y="2997756"/>
            <a:ext cx="1104900" cy="862484"/>
          </a:xfrm>
          <a:prstGeom prst="star32">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000" dirty="0" smtClean="0">
                <a:solidFill>
                  <a:schemeClr val="tx1"/>
                </a:solidFill>
                <a:latin typeface="Calibri" panose="020F0502020204030204" pitchFamily="34" charset="0"/>
              </a:rPr>
              <a:t>Oppo</a:t>
            </a:r>
            <a:endParaRPr lang="en-US" sz="1000" dirty="0">
              <a:solidFill>
                <a:schemeClr val="tx1"/>
              </a:solidFill>
              <a:latin typeface="Calibri" panose="020F0502020204030204" pitchFamily="34" charset="0"/>
            </a:endParaRPr>
          </a:p>
        </p:txBody>
      </p:sp>
      <p:sp>
        <p:nvSpPr>
          <p:cNvPr id="12" name="32-Point Star 11"/>
          <p:cNvSpPr/>
          <p:nvPr/>
        </p:nvSpPr>
        <p:spPr>
          <a:xfrm>
            <a:off x="643928" y="1518136"/>
            <a:ext cx="1104900" cy="862484"/>
          </a:xfrm>
          <a:prstGeom prst="star32">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000" dirty="0" smtClean="0">
                <a:solidFill>
                  <a:schemeClr val="tx1"/>
                </a:solidFill>
                <a:latin typeface="Calibri" panose="020F0502020204030204" pitchFamily="34" charset="0"/>
              </a:rPr>
              <a:t>Pull</a:t>
            </a:r>
            <a:endParaRPr lang="en-US" sz="1000" dirty="0">
              <a:solidFill>
                <a:schemeClr val="tx1"/>
              </a:solidFill>
              <a:latin typeface="Calibri" panose="020F0502020204030204"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9903" y="1420164"/>
            <a:ext cx="2368308" cy="244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extBox 15"/>
          <p:cNvSpPr txBox="1"/>
          <p:nvPr/>
        </p:nvSpPr>
        <p:spPr>
          <a:xfrm>
            <a:off x="5812575" y="3860239"/>
            <a:ext cx="1782964" cy="307777"/>
          </a:xfrm>
          <a:prstGeom prst="rect">
            <a:avLst/>
          </a:prstGeom>
          <a:noFill/>
        </p:spPr>
        <p:txBody>
          <a:bodyPr wrap="square" rtlCol="0">
            <a:spAutoFit/>
          </a:bodyPr>
          <a:lstStyle/>
          <a:p>
            <a:pPr algn="ctr"/>
            <a:r>
              <a:rPr lang="en-US" sz="1400" dirty="0" smtClean="0">
                <a:latin typeface="Calibri" panose="020F0502020204030204" pitchFamily="34" charset="0"/>
              </a:rPr>
              <a:t>Pull</a:t>
            </a:r>
            <a:endParaRPr lang="en-US" sz="1400" dirty="0">
              <a:latin typeface="Calibri" panose="020F0502020204030204" pitchFamily="34" charset="0"/>
            </a:endParaRPr>
          </a:p>
        </p:txBody>
      </p:sp>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9210" y="4648200"/>
            <a:ext cx="1870693" cy="1471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TextBox 17"/>
          <p:cNvSpPr txBox="1"/>
          <p:nvPr/>
        </p:nvSpPr>
        <p:spPr>
          <a:xfrm>
            <a:off x="3477798" y="6159942"/>
            <a:ext cx="2338964" cy="307777"/>
          </a:xfrm>
          <a:prstGeom prst="rect">
            <a:avLst/>
          </a:prstGeom>
          <a:noFill/>
        </p:spPr>
        <p:txBody>
          <a:bodyPr wrap="square" rtlCol="0">
            <a:spAutoFit/>
          </a:bodyPr>
          <a:lstStyle/>
          <a:p>
            <a:pPr algn="ctr"/>
            <a:r>
              <a:rPr lang="en-US" sz="1400" dirty="0" smtClean="0">
                <a:latin typeface="Calibri" panose="020F0502020204030204" pitchFamily="34" charset="0"/>
              </a:rPr>
              <a:t>Short, Compact</a:t>
            </a:r>
            <a:endParaRPr lang="en-US" sz="1400" dirty="0">
              <a:latin typeface="Calibri" panose="020F0502020204030204" pitchFamily="34" charset="0"/>
            </a:endParaRPr>
          </a:p>
        </p:txBody>
      </p:sp>
    </p:spTree>
    <p:extLst>
      <p:ext uri="{BB962C8B-B14F-4D97-AF65-F5344CB8AC3E}">
        <p14:creationId xmlns:p14="http://schemas.microsoft.com/office/powerpoint/2010/main" val="1981082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 hitting “Sweet spot”</a:t>
            </a:r>
            <a:endParaRPr lang="en-US" dirty="0"/>
          </a:p>
        </p:txBody>
      </p:sp>
      <p:pic>
        <p:nvPicPr>
          <p:cNvPr id="5" name="Picture 2" descr="View EGVYBlogops-33.jpg in slide sho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1828800"/>
            <a:ext cx="4351421" cy="31798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457200" y="1627043"/>
            <a:ext cx="2667000" cy="3754874"/>
          </a:xfrm>
          <a:prstGeom prst="rect">
            <a:avLst/>
          </a:prstGeom>
        </p:spPr>
        <p:txBody>
          <a:bodyPr wrap="square">
            <a:spAutoFit/>
          </a:bodyPr>
          <a:lstStyle/>
          <a:p>
            <a:pPr marL="285750" indent="-285750">
              <a:buFont typeface="Wingdings" panose="05000000000000000000" pitchFamily="2" charset="2"/>
              <a:buChar char="Ø"/>
            </a:pPr>
            <a:r>
              <a:rPr lang="en-US" sz="1400" dirty="0">
                <a:latin typeface="Calibri" panose="020F0502020204030204" pitchFamily="34" charset="0"/>
              </a:rPr>
              <a:t>Batters know from experience that there is a sweet spot on the bat, about 17 cm from the end of the barrel, where the shock of the impact, felt by the hands, is reduced to such an extent that the batter is almost unaware of the collision. </a:t>
            </a:r>
            <a:endParaRPr lang="en-US" sz="1400" dirty="0" smtClean="0">
              <a:latin typeface="Calibri" panose="020F0502020204030204" pitchFamily="34" charset="0"/>
            </a:endParaRPr>
          </a:p>
          <a:p>
            <a:pPr marL="285750" indent="-285750">
              <a:buFont typeface="Wingdings" panose="05000000000000000000" pitchFamily="2" charset="2"/>
              <a:buChar char="Ø"/>
            </a:pPr>
            <a:endParaRPr lang="en-US" sz="1400" dirty="0" smtClean="0">
              <a:latin typeface="Calibri" panose="020F0502020204030204" pitchFamily="34" charset="0"/>
            </a:endParaRPr>
          </a:p>
          <a:p>
            <a:pPr marL="285750" indent="-285750">
              <a:buFont typeface="Wingdings" panose="05000000000000000000" pitchFamily="2" charset="2"/>
              <a:buChar char="Ø"/>
            </a:pPr>
            <a:r>
              <a:rPr lang="en-US" sz="1400" dirty="0">
                <a:latin typeface="Calibri" panose="020F0502020204030204" pitchFamily="34" charset="0"/>
              </a:rPr>
              <a:t>A</a:t>
            </a:r>
            <a:r>
              <a:rPr lang="en-US" sz="1400" dirty="0" smtClean="0">
                <a:latin typeface="Calibri" panose="020F0502020204030204" pitchFamily="34" charset="0"/>
              </a:rPr>
              <a:t>t </a:t>
            </a:r>
            <a:r>
              <a:rPr lang="en-US" sz="1400" dirty="0">
                <a:latin typeface="Calibri" panose="020F0502020204030204" pitchFamily="34" charset="0"/>
              </a:rPr>
              <a:t>other impact points, the impact is usually felt as a sting or jarring of the hands and forearm, particularly if the impact occurs at a point well removed from the sweet spot.</a:t>
            </a:r>
          </a:p>
          <a:p>
            <a:endParaRPr lang="en-US" sz="1400" dirty="0">
              <a:latin typeface="Calibri" panose="020F0502020204030204" pitchFamily="34" charset="0"/>
            </a:endParaRPr>
          </a:p>
        </p:txBody>
      </p:sp>
    </p:spTree>
    <p:extLst>
      <p:ext uri="{BB962C8B-B14F-4D97-AF65-F5344CB8AC3E}">
        <p14:creationId xmlns:p14="http://schemas.microsoft.com/office/powerpoint/2010/main" val="1008543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purpose</a:t>
            </a:r>
            <a:endParaRPr lang="en-US" dirty="0"/>
          </a:p>
        </p:txBody>
      </p:sp>
      <p:sp>
        <p:nvSpPr>
          <p:cNvPr id="4" name="TextBox 3"/>
          <p:cNvSpPr txBox="1"/>
          <p:nvPr/>
        </p:nvSpPr>
        <p:spPr>
          <a:xfrm>
            <a:off x="253501" y="1393266"/>
            <a:ext cx="8052299" cy="2123658"/>
          </a:xfrm>
          <a:prstGeom prst="rect">
            <a:avLst/>
          </a:prstGeom>
          <a:noFill/>
        </p:spPr>
        <p:txBody>
          <a:bodyPr wrap="square" rtlCol="0">
            <a:spAutoFit/>
          </a:bodyPr>
          <a:lstStyle/>
          <a:p>
            <a:pPr marL="342900" indent="-342900">
              <a:buFont typeface="Wingdings" panose="05000000000000000000" pitchFamily="2" charset="2"/>
              <a:buChar char="Ø"/>
            </a:pPr>
            <a:r>
              <a:rPr lang="en-US" sz="2400" dirty="0" smtClean="0">
                <a:latin typeface="Calibri" pitchFamily="34" charset="0"/>
              </a:rPr>
              <a:t>Create a positive experience for the children.</a:t>
            </a:r>
          </a:p>
          <a:p>
            <a:pPr marL="342900" indent="-342900">
              <a:buFont typeface="Wingdings" panose="05000000000000000000" pitchFamily="2" charset="2"/>
              <a:buChar char="Ø"/>
            </a:pPr>
            <a:endParaRPr lang="en-US" sz="2400" dirty="0" smtClean="0">
              <a:latin typeface="Calibri" pitchFamily="34" charset="0"/>
            </a:endParaRPr>
          </a:p>
          <a:p>
            <a:pPr marL="342900" indent="-342900">
              <a:buFont typeface="Wingdings" panose="05000000000000000000" pitchFamily="2" charset="2"/>
              <a:buChar char="Ø"/>
            </a:pPr>
            <a:r>
              <a:rPr lang="en-US" sz="2400" dirty="0" smtClean="0">
                <a:latin typeface="Calibri" pitchFamily="34" charset="0"/>
              </a:rPr>
              <a:t>Create a desire for the children to want to play again the following year.</a:t>
            </a:r>
          </a:p>
          <a:p>
            <a:endParaRPr lang="en-US" sz="1200" dirty="0" smtClean="0">
              <a:latin typeface="Calibri" pitchFamily="34" charset="0"/>
              <a:cs typeface="Calibri" pitchFamily="34" charset="0"/>
            </a:endParaRPr>
          </a:p>
          <a:p>
            <a:endParaRPr lang="en-US" sz="1200" dirty="0" smtClean="0">
              <a:latin typeface="Calibri" pitchFamily="34" charset="0"/>
              <a:cs typeface="Calibri" pitchFamily="34" charset="0"/>
            </a:endParaRPr>
          </a:p>
          <a:p>
            <a:pPr>
              <a:buFont typeface="Arial" pitchFamily="34" charset="0"/>
              <a:buChar char="•"/>
            </a:pPr>
            <a:endParaRPr lang="en-US" sz="1200" dirty="0" smtClean="0">
              <a:latin typeface="Calibri" pitchFamily="34" charset="0"/>
              <a:cs typeface="Calibri" pitchFamily="34" charset="0"/>
            </a:endParaRPr>
          </a:p>
        </p:txBody>
      </p:sp>
      <p:pic>
        <p:nvPicPr>
          <p:cNvPr id="5" name="Picture 2" descr="View EGVYBlogops-33.jpg in slide sho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33400" y="3429000"/>
            <a:ext cx="6172200" cy="2554545"/>
          </a:xfrm>
          <a:prstGeom prst="rect">
            <a:avLst/>
          </a:prstGeom>
        </p:spPr>
        <p:txBody>
          <a:bodyPr wrap="square">
            <a:spAutoFit/>
          </a:bodyPr>
          <a:lstStyle/>
          <a:p>
            <a:r>
              <a:rPr lang="en-US" sz="1600" dirty="0">
                <a:latin typeface="Calibri" panose="020F0502020204030204" pitchFamily="34" charset="0"/>
              </a:rPr>
              <a:t>Dr. Darrell Burnett, Certified Sports Psychologist specializing in Youth Sports and member of the Little League International Board of </a:t>
            </a:r>
            <a:r>
              <a:rPr lang="en-US" sz="1600" dirty="0" smtClean="0">
                <a:latin typeface="Calibri" panose="020F0502020204030204" pitchFamily="34" charset="0"/>
              </a:rPr>
              <a:t>Directors</a:t>
            </a:r>
          </a:p>
          <a:p>
            <a:endParaRPr lang="en-US" sz="1600" dirty="0">
              <a:latin typeface="Calibri" panose="020F0502020204030204" pitchFamily="34" charset="0"/>
            </a:endParaRPr>
          </a:p>
          <a:p>
            <a:r>
              <a:rPr lang="en-US" sz="1600" dirty="0" smtClean="0">
                <a:latin typeface="Calibri" panose="020F0502020204030204" pitchFamily="34" charset="0"/>
              </a:rPr>
              <a:t>“Since </a:t>
            </a:r>
            <a:r>
              <a:rPr lang="en-US" sz="1600" dirty="0">
                <a:latin typeface="Calibri" panose="020F0502020204030204" pitchFamily="34" charset="0"/>
              </a:rPr>
              <a:t>Tee Ball is the ENTRY level of the youth sports process, what kids experience will have quite an impact on whether they want to continue in youth sports process. The issue is this that we want kids' entry level experience to be pleasant. What's pleasant to kids?  Just watch them. FUN and ACTION are the keys. And, even in the early stages, if they learn some skills it will add to the fun</a:t>
            </a:r>
            <a:r>
              <a:rPr lang="en-US" sz="1600" dirty="0" smtClean="0">
                <a:latin typeface="Calibri" panose="020F0502020204030204" pitchFamily="34" charset="0"/>
              </a:rPr>
              <a:t>.”</a:t>
            </a:r>
          </a:p>
          <a:p>
            <a:endParaRPr lang="en-US" sz="1600" dirty="0">
              <a:latin typeface="Calibri" panose="020F0502020204030204" pitchFamily="34" charset="0"/>
            </a:endParaRPr>
          </a:p>
        </p:txBody>
      </p:sp>
    </p:spTree>
    <p:extLst>
      <p:ext uri="{BB962C8B-B14F-4D97-AF65-F5344CB8AC3E}">
        <p14:creationId xmlns:p14="http://schemas.microsoft.com/office/powerpoint/2010/main" val="34225334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 hitting mechanics</a:t>
            </a:r>
            <a:endParaRPr lang="en-US" dirty="0"/>
          </a:p>
        </p:txBody>
      </p:sp>
      <p:pic>
        <p:nvPicPr>
          <p:cNvPr id="5" name="Picture 2" descr="View EGVYBlogops-33.jpg in slide sho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600200"/>
            <a:ext cx="5257800" cy="43293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5933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concepts</a:t>
            </a:r>
            <a:endParaRPr lang="en-US" dirty="0"/>
          </a:p>
        </p:txBody>
      </p:sp>
      <p:sp>
        <p:nvSpPr>
          <p:cNvPr id="8" name="TextBox 7"/>
          <p:cNvSpPr txBox="1"/>
          <p:nvPr/>
        </p:nvSpPr>
        <p:spPr>
          <a:xfrm>
            <a:off x="1219200" y="1524000"/>
            <a:ext cx="6096000" cy="954107"/>
          </a:xfrm>
          <a:prstGeom prst="rect">
            <a:avLst/>
          </a:prstGeom>
          <a:noFill/>
        </p:spPr>
        <p:txBody>
          <a:bodyPr wrap="square" rtlCol="0">
            <a:spAutoFit/>
          </a:bodyPr>
          <a:lstStyle/>
          <a:p>
            <a:pPr>
              <a:buFont typeface="Arial" pitchFamily="34" charset="0"/>
              <a:buChar char="•"/>
            </a:pPr>
            <a:endParaRPr lang="en-US" sz="3200" dirty="0" smtClean="0">
              <a:latin typeface="Calibri" pitchFamily="34" charset="0"/>
            </a:endParaRPr>
          </a:p>
          <a:p>
            <a:pPr lvl="1">
              <a:buFont typeface="Arial" pitchFamily="34" charset="0"/>
              <a:buChar char="•"/>
            </a:pPr>
            <a:endParaRPr lang="en-US" sz="2400" dirty="0" smtClean="0">
              <a:latin typeface="Calibri" pitchFamily="34" charset="0"/>
            </a:endParaRPr>
          </a:p>
        </p:txBody>
      </p:sp>
      <p:sp>
        <p:nvSpPr>
          <p:cNvPr id="9" name="TextBox 8"/>
          <p:cNvSpPr txBox="1"/>
          <p:nvPr/>
        </p:nvSpPr>
        <p:spPr>
          <a:xfrm>
            <a:off x="253501" y="1428435"/>
            <a:ext cx="8052299" cy="2369880"/>
          </a:xfrm>
          <a:prstGeom prst="rect">
            <a:avLst/>
          </a:prstGeom>
          <a:noFill/>
        </p:spPr>
        <p:txBody>
          <a:bodyPr wrap="square" rtlCol="0">
            <a:spAutoFit/>
          </a:bodyPr>
          <a:lstStyle/>
          <a:p>
            <a:pPr>
              <a:buFont typeface="Arial" pitchFamily="34" charset="0"/>
              <a:buChar char="•"/>
            </a:pPr>
            <a:r>
              <a:rPr lang="en-US" sz="2400" dirty="0" smtClean="0">
                <a:latin typeface="Calibri" pitchFamily="34" charset="0"/>
              </a:rPr>
              <a:t>Base running</a:t>
            </a:r>
          </a:p>
          <a:p>
            <a:pPr marL="800100" lvl="1" indent="-342900">
              <a:buFont typeface="Courier New" panose="02070309020205020404" pitchFamily="49" charset="0"/>
              <a:buChar char="o"/>
            </a:pPr>
            <a:r>
              <a:rPr lang="en-US" sz="2000" dirty="0" smtClean="0">
                <a:latin typeface="Calibri" pitchFamily="34" charset="0"/>
              </a:rPr>
              <a:t>Names of bases</a:t>
            </a:r>
          </a:p>
          <a:p>
            <a:pPr marL="800100" lvl="1" indent="-342900">
              <a:buFont typeface="Courier New" panose="02070309020205020404" pitchFamily="49" charset="0"/>
              <a:buChar char="o"/>
            </a:pPr>
            <a:r>
              <a:rPr lang="en-US" sz="2000" dirty="0" smtClean="0">
                <a:latin typeface="Calibri" pitchFamily="34" charset="0"/>
              </a:rPr>
              <a:t>How to circle bases</a:t>
            </a:r>
          </a:p>
          <a:p>
            <a:pPr marL="800100" lvl="1" indent="-342900">
              <a:buFont typeface="Courier New" panose="02070309020205020404" pitchFamily="49" charset="0"/>
              <a:buChar char="o"/>
            </a:pPr>
            <a:r>
              <a:rPr lang="en-US" sz="2000" dirty="0">
                <a:latin typeface="Calibri" pitchFamily="34" charset="0"/>
              </a:rPr>
              <a:t>Understanding where to run after a hit is made (hitters and runners</a:t>
            </a:r>
            <a:r>
              <a:rPr lang="en-US" sz="2000" dirty="0" smtClean="0">
                <a:latin typeface="Calibri" pitchFamily="34" charset="0"/>
              </a:rPr>
              <a:t>)</a:t>
            </a:r>
          </a:p>
          <a:p>
            <a:pPr marL="800100" lvl="1" indent="-342900">
              <a:buFont typeface="Courier New" panose="02070309020205020404" pitchFamily="49" charset="0"/>
              <a:buChar char="o"/>
            </a:pPr>
            <a:r>
              <a:rPr lang="en-US" sz="2000" dirty="0">
                <a:latin typeface="Calibri" pitchFamily="34" charset="0"/>
              </a:rPr>
              <a:t>Running through 1</a:t>
            </a:r>
            <a:r>
              <a:rPr lang="en-US" sz="2000" baseline="30000" dirty="0">
                <a:latin typeface="Calibri" pitchFamily="34" charset="0"/>
              </a:rPr>
              <a:t>st</a:t>
            </a:r>
            <a:r>
              <a:rPr lang="en-US" sz="2000" dirty="0">
                <a:latin typeface="Calibri" pitchFamily="34" charset="0"/>
              </a:rPr>
              <a:t> </a:t>
            </a:r>
            <a:r>
              <a:rPr lang="en-US" sz="2000" dirty="0" smtClean="0">
                <a:latin typeface="Calibri" pitchFamily="34" charset="0"/>
              </a:rPr>
              <a:t>base</a:t>
            </a:r>
          </a:p>
          <a:p>
            <a:pPr marL="800100" lvl="1" indent="-342900">
              <a:buFont typeface="Courier New" panose="02070309020205020404" pitchFamily="49" charset="0"/>
              <a:buChar char="o"/>
            </a:pPr>
            <a:r>
              <a:rPr lang="en-US" sz="2000" dirty="0">
                <a:latin typeface="Calibri" pitchFamily="34" charset="0"/>
              </a:rPr>
              <a:t>The concept of a “force” </a:t>
            </a:r>
            <a:r>
              <a:rPr lang="en-US" sz="2000" dirty="0" smtClean="0">
                <a:latin typeface="Calibri" pitchFamily="34" charset="0"/>
              </a:rPr>
              <a:t>out</a:t>
            </a:r>
          </a:p>
          <a:p>
            <a:pPr marL="800100" lvl="1" indent="-342900">
              <a:buFont typeface="Courier New" panose="02070309020205020404" pitchFamily="49" charset="0"/>
              <a:buChar char="o"/>
            </a:pPr>
            <a:endParaRPr lang="en-US" sz="2400" dirty="0" smtClean="0">
              <a:latin typeface="Calibri" pitchFamily="34" charset="0"/>
            </a:endParaRPr>
          </a:p>
        </p:txBody>
      </p:sp>
      <p:pic>
        <p:nvPicPr>
          <p:cNvPr id="5" name="Picture 2" descr="View EGVYBlogops-33.jpg in slide sho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4139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concepts</a:t>
            </a:r>
            <a:endParaRPr lang="en-US" dirty="0"/>
          </a:p>
        </p:txBody>
      </p:sp>
      <p:sp>
        <p:nvSpPr>
          <p:cNvPr id="8" name="TextBox 7"/>
          <p:cNvSpPr txBox="1"/>
          <p:nvPr/>
        </p:nvSpPr>
        <p:spPr>
          <a:xfrm>
            <a:off x="1219200" y="1524000"/>
            <a:ext cx="6096000" cy="954107"/>
          </a:xfrm>
          <a:prstGeom prst="rect">
            <a:avLst/>
          </a:prstGeom>
          <a:noFill/>
        </p:spPr>
        <p:txBody>
          <a:bodyPr wrap="square" rtlCol="0">
            <a:spAutoFit/>
          </a:bodyPr>
          <a:lstStyle/>
          <a:p>
            <a:pPr>
              <a:buFont typeface="Arial" pitchFamily="34" charset="0"/>
              <a:buChar char="•"/>
            </a:pPr>
            <a:endParaRPr lang="en-US" sz="3200" dirty="0" smtClean="0">
              <a:latin typeface="Calibri" pitchFamily="34" charset="0"/>
            </a:endParaRPr>
          </a:p>
          <a:p>
            <a:pPr lvl="1">
              <a:buFont typeface="Arial" pitchFamily="34" charset="0"/>
              <a:buChar char="•"/>
            </a:pPr>
            <a:endParaRPr lang="en-US" sz="2400" dirty="0" smtClean="0">
              <a:latin typeface="Calibri" pitchFamily="34" charset="0"/>
            </a:endParaRPr>
          </a:p>
        </p:txBody>
      </p:sp>
      <p:sp>
        <p:nvSpPr>
          <p:cNvPr id="9" name="TextBox 8"/>
          <p:cNvSpPr txBox="1"/>
          <p:nvPr/>
        </p:nvSpPr>
        <p:spPr>
          <a:xfrm>
            <a:off x="253501" y="1428435"/>
            <a:ext cx="8052299" cy="5139869"/>
          </a:xfrm>
          <a:prstGeom prst="rect">
            <a:avLst/>
          </a:prstGeom>
          <a:noFill/>
        </p:spPr>
        <p:txBody>
          <a:bodyPr wrap="square" rtlCol="0">
            <a:spAutoFit/>
          </a:bodyPr>
          <a:lstStyle/>
          <a:p>
            <a:pPr>
              <a:buFont typeface="Arial" pitchFamily="34" charset="0"/>
              <a:buChar char="•"/>
            </a:pPr>
            <a:r>
              <a:rPr lang="en-US" sz="2400" dirty="0" smtClean="0">
                <a:latin typeface="Calibri" pitchFamily="34" charset="0"/>
              </a:rPr>
              <a:t>Defense</a:t>
            </a:r>
          </a:p>
          <a:p>
            <a:pPr marL="800100" lvl="1" indent="-342900">
              <a:buFont typeface="Courier New" panose="02070309020205020404" pitchFamily="49" charset="0"/>
              <a:buChar char="o"/>
            </a:pPr>
            <a:r>
              <a:rPr lang="en-US" sz="2000" dirty="0" smtClean="0">
                <a:latin typeface="Calibri" pitchFamily="34" charset="0"/>
              </a:rPr>
              <a:t>Names of defensive positions</a:t>
            </a:r>
          </a:p>
          <a:p>
            <a:pPr marL="800100" lvl="1" indent="-342900">
              <a:buFont typeface="Courier New" panose="02070309020205020404" pitchFamily="49" charset="0"/>
              <a:buChar char="o"/>
            </a:pPr>
            <a:r>
              <a:rPr lang="en-US" sz="2000" dirty="0" smtClean="0">
                <a:latin typeface="Calibri" pitchFamily="34" charset="0"/>
              </a:rPr>
              <a:t>Knowing where to stand to field a position</a:t>
            </a:r>
          </a:p>
          <a:p>
            <a:pPr marL="800100" lvl="1" indent="-342900">
              <a:buFont typeface="Courier New" panose="02070309020205020404" pitchFamily="49" charset="0"/>
              <a:buChar char="o"/>
            </a:pPr>
            <a:r>
              <a:rPr lang="en-US" sz="2000" dirty="0" smtClean="0">
                <a:latin typeface="Calibri" pitchFamily="34" charset="0"/>
              </a:rPr>
              <a:t>Understanding the goal of getting an out</a:t>
            </a:r>
          </a:p>
          <a:p>
            <a:pPr marL="800100" lvl="1" indent="-342900">
              <a:buFont typeface="Courier New" panose="02070309020205020404" pitchFamily="49" charset="0"/>
              <a:buChar char="o"/>
            </a:pPr>
            <a:r>
              <a:rPr lang="en-US" sz="2000" dirty="0" smtClean="0">
                <a:latin typeface="Calibri" pitchFamily="34" charset="0"/>
              </a:rPr>
              <a:t>Catching a ball</a:t>
            </a:r>
          </a:p>
          <a:p>
            <a:pPr marL="1257300" lvl="2" indent="-342900">
              <a:buFont typeface="Arial" panose="020B0604020202020204" pitchFamily="34" charset="0"/>
              <a:buChar char="•"/>
            </a:pPr>
            <a:r>
              <a:rPr lang="en-US" sz="2000" dirty="0" smtClean="0">
                <a:latin typeface="Calibri" pitchFamily="34" charset="0"/>
              </a:rPr>
              <a:t>Holding a glove</a:t>
            </a:r>
          </a:p>
          <a:p>
            <a:pPr marL="1257300" lvl="2" indent="-342900">
              <a:buFont typeface="Arial" panose="020B0604020202020204" pitchFamily="34" charset="0"/>
              <a:buChar char="•"/>
            </a:pPr>
            <a:r>
              <a:rPr lang="en-US" sz="2000" dirty="0" smtClean="0">
                <a:latin typeface="Calibri" pitchFamily="34" charset="0"/>
              </a:rPr>
              <a:t>Moving glove to the ball</a:t>
            </a:r>
          </a:p>
          <a:p>
            <a:pPr marL="800100" lvl="1" indent="-342900">
              <a:buFont typeface="Courier New" panose="02070309020205020404" pitchFamily="49" charset="0"/>
              <a:buChar char="o"/>
            </a:pPr>
            <a:r>
              <a:rPr lang="en-US" sz="2000" dirty="0" smtClean="0">
                <a:latin typeface="Calibri" pitchFamily="34" charset="0"/>
              </a:rPr>
              <a:t>Throwing a ball</a:t>
            </a:r>
          </a:p>
          <a:p>
            <a:pPr marL="1257300" lvl="2" indent="-342900">
              <a:buFont typeface="Arial" panose="020B0604020202020204" pitchFamily="34" charset="0"/>
              <a:buChar char="•"/>
            </a:pPr>
            <a:r>
              <a:rPr lang="en-US" sz="2000" dirty="0" smtClean="0">
                <a:latin typeface="Calibri" pitchFamily="34" charset="0"/>
              </a:rPr>
              <a:t>Grip</a:t>
            </a:r>
          </a:p>
          <a:p>
            <a:pPr marL="1257300" lvl="2" indent="-342900">
              <a:buFont typeface="Arial" panose="020B0604020202020204" pitchFamily="34" charset="0"/>
              <a:buChar char="•"/>
            </a:pPr>
            <a:r>
              <a:rPr lang="en-US" sz="2000" dirty="0" smtClean="0">
                <a:latin typeface="Calibri" pitchFamily="34" charset="0"/>
              </a:rPr>
              <a:t>Proper throwing technique</a:t>
            </a:r>
          </a:p>
          <a:p>
            <a:pPr marL="800100" lvl="1" indent="-342900">
              <a:buFont typeface="Courier New" panose="02070309020205020404" pitchFamily="49" charset="0"/>
              <a:buChar char="o"/>
            </a:pPr>
            <a:r>
              <a:rPr lang="en-US" sz="2000" dirty="0" smtClean="0">
                <a:latin typeface="Calibri" pitchFamily="34" charset="0"/>
              </a:rPr>
              <a:t>The concept of tagging a player out</a:t>
            </a:r>
          </a:p>
          <a:p>
            <a:pPr marL="800100" lvl="1" indent="-342900">
              <a:buFont typeface="Courier New" panose="02070309020205020404" pitchFamily="49" charset="0"/>
              <a:buChar char="o"/>
            </a:pPr>
            <a:r>
              <a:rPr lang="en-US" sz="2000" dirty="0" smtClean="0">
                <a:latin typeface="Calibri" pitchFamily="34" charset="0"/>
              </a:rPr>
              <a:t>The </a:t>
            </a:r>
            <a:r>
              <a:rPr lang="en-US" sz="2000" dirty="0">
                <a:latin typeface="Calibri" pitchFamily="34" charset="0"/>
              </a:rPr>
              <a:t>concept of a “force” </a:t>
            </a:r>
            <a:r>
              <a:rPr lang="en-US" sz="2000" dirty="0" smtClean="0">
                <a:latin typeface="Calibri" pitchFamily="34" charset="0"/>
              </a:rPr>
              <a:t>out</a:t>
            </a:r>
          </a:p>
          <a:p>
            <a:pPr marL="800100" lvl="1" indent="-342900">
              <a:buFont typeface="Courier New" panose="02070309020205020404" pitchFamily="49" charset="0"/>
              <a:buChar char="o"/>
            </a:pPr>
            <a:r>
              <a:rPr lang="en-US" sz="2000" dirty="0" smtClean="0">
                <a:latin typeface="Calibri" pitchFamily="34" charset="0"/>
              </a:rPr>
              <a:t>Recognition that there are 3 outs per inning</a:t>
            </a:r>
          </a:p>
          <a:p>
            <a:pPr marL="800100" lvl="1" indent="-342900">
              <a:buFont typeface="Courier New" panose="02070309020205020404" pitchFamily="49" charset="0"/>
              <a:buChar char="o"/>
            </a:pPr>
            <a:r>
              <a:rPr lang="en-US" sz="2000" dirty="0" smtClean="0">
                <a:latin typeface="Calibri" pitchFamily="34" charset="0"/>
              </a:rPr>
              <a:t>Covering a base of responsibility</a:t>
            </a:r>
            <a:endParaRPr lang="en-US" sz="2000" dirty="0">
              <a:latin typeface="Calibri" pitchFamily="34" charset="0"/>
            </a:endParaRPr>
          </a:p>
          <a:p>
            <a:pPr marL="800100" lvl="1" indent="-342900">
              <a:buFont typeface="Courier New" panose="02070309020205020404" pitchFamily="49" charset="0"/>
              <a:buChar char="o"/>
            </a:pPr>
            <a:endParaRPr lang="en-US" sz="2000" dirty="0" smtClean="0">
              <a:latin typeface="Calibri" pitchFamily="34" charset="0"/>
            </a:endParaRPr>
          </a:p>
          <a:p>
            <a:endParaRPr lang="en-US" sz="1200" dirty="0" smtClean="0">
              <a:latin typeface="Calibri" pitchFamily="34" charset="0"/>
              <a:cs typeface="Calibri" pitchFamily="34" charset="0"/>
            </a:endParaRPr>
          </a:p>
          <a:p>
            <a:pPr>
              <a:buFont typeface="Arial" pitchFamily="34" charset="0"/>
              <a:buChar char="•"/>
            </a:pPr>
            <a:endParaRPr lang="en-US" sz="1200" dirty="0" smtClean="0">
              <a:latin typeface="Calibri" pitchFamily="34" charset="0"/>
              <a:cs typeface="Calibri" pitchFamily="34" charset="0"/>
            </a:endParaRPr>
          </a:p>
        </p:txBody>
      </p:sp>
      <p:pic>
        <p:nvPicPr>
          <p:cNvPr id="5" name="Picture 2" descr="View EGVYBlogops-33.jpg in slide sho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57147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concepts</a:t>
            </a:r>
            <a:endParaRPr lang="en-US" dirty="0"/>
          </a:p>
        </p:txBody>
      </p:sp>
      <p:sp>
        <p:nvSpPr>
          <p:cNvPr id="8" name="TextBox 7"/>
          <p:cNvSpPr txBox="1"/>
          <p:nvPr/>
        </p:nvSpPr>
        <p:spPr>
          <a:xfrm>
            <a:off x="1219200" y="1524000"/>
            <a:ext cx="6096000" cy="954107"/>
          </a:xfrm>
          <a:prstGeom prst="rect">
            <a:avLst/>
          </a:prstGeom>
          <a:noFill/>
        </p:spPr>
        <p:txBody>
          <a:bodyPr wrap="square" rtlCol="0">
            <a:spAutoFit/>
          </a:bodyPr>
          <a:lstStyle/>
          <a:p>
            <a:pPr>
              <a:buFont typeface="Arial" pitchFamily="34" charset="0"/>
              <a:buChar char="•"/>
            </a:pPr>
            <a:endParaRPr lang="en-US" sz="3200" dirty="0" smtClean="0">
              <a:latin typeface="Calibri" pitchFamily="34" charset="0"/>
            </a:endParaRPr>
          </a:p>
          <a:p>
            <a:pPr lvl="1">
              <a:buFont typeface="Arial" pitchFamily="34" charset="0"/>
              <a:buChar char="•"/>
            </a:pPr>
            <a:endParaRPr lang="en-US" sz="2400" dirty="0" smtClean="0">
              <a:latin typeface="Calibri" pitchFamily="34" charset="0"/>
            </a:endParaRPr>
          </a:p>
        </p:txBody>
      </p:sp>
      <p:sp>
        <p:nvSpPr>
          <p:cNvPr id="9" name="TextBox 8"/>
          <p:cNvSpPr txBox="1"/>
          <p:nvPr/>
        </p:nvSpPr>
        <p:spPr>
          <a:xfrm>
            <a:off x="253501" y="1428435"/>
            <a:ext cx="8052299" cy="3847207"/>
          </a:xfrm>
          <a:prstGeom prst="rect">
            <a:avLst/>
          </a:prstGeom>
          <a:noFill/>
        </p:spPr>
        <p:txBody>
          <a:bodyPr wrap="square" rtlCol="0">
            <a:spAutoFit/>
          </a:bodyPr>
          <a:lstStyle/>
          <a:p>
            <a:pPr>
              <a:buFont typeface="Arial" panose="020B0604020202020204" pitchFamily="34" charset="0"/>
              <a:buChar char="•"/>
            </a:pPr>
            <a:r>
              <a:rPr lang="en-US" sz="2400" dirty="0" smtClean="0">
                <a:latin typeface="Calibri" pitchFamily="34" charset="0"/>
              </a:rPr>
              <a:t>Offense</a:t>
            </a:r>
          </a:p>
          <a:p>
            <a:pPr marL="800100" lvl="1" indent="-342900">
              <a:buFont typeface="Courier New" panose="02070309020205020404" pitchFamily="49" charset="0"/>
              <a:buChar char="o"/>
            </a:pPr>
            <a:r>
              <a:rPr lang="en-US" sz="2000" dirty="0" smtClean="0">
                <a:latin typeface="Calibri" pitchFamily="34" charset="0"/>
                <a:cs typeface="Calibri" pitchFamily="34" charset="0"/>
              </a:rPr>
              <a:t>Understanding </a:t>
            </a:r>
            <a:r>
              <a:rPr lang="en-US" sz="2000" dirty="0">
                <a:latin typeface="Calibri" pitchFamily="34" charset="0"/>
                <a:cs typeface="Calibri" pitchFamily="34" charset="0"/>
              </a:rPr>
              <a:t>the goal of getting a </a:t>
            </a:r>
            <a:r>
              <a:rPr lang="en-US" sz="2000" dirty="0" smtClean="0">
                <a:latin typeface="Calibri" pitchFamily="34" charset="0"/>
                <a:cs typeface="Calibri" pitchFamily="34" charset="0"/>
              </a:rPr>
              <a:t>hit (safe vs. out)</a:t>
            </a:r>
            <a:endParaRPr lang="en-US" sz="2000" dirty="0">
              <a:latin typeface="Calibri" pitchFamily="34" charset="0"/>
              <a:cs typeface="Calibri" pitchFamily="34" charset="0"/>
            </a:endParaRPr>
          </a:p>
          <a:p>
            <a:pPr marL="800100" lvl="1" indent="-342900">
              <a:buFont typeface="Courier New" panose="02070309020205020404" pitchFamily="49" charset="0"/>
              <a:buChar char="o"/>
            </a:pPr>
            <a:r>
              <a:rPr lang="en-US" sz="2000" dirty="0" smtClean="0">
                <a:latin typeface="Calibri" pitchFamily="34" charset="0"/>
              </a:rPr>
              <a:t>How to properly hold a bat</a:t>
            </a:r>
          </a:p>
          <a:p>
            <a:pPr marL="800100" lvl="1" indent="-342900">
              <a:buFont typeface="Courier New" panose="02070309020205020404" pitchFamily="49" charset="0"/>
              <a:buChar char="o"/>
            </a:pPr>
            <a:r>
              <a:rPr lang="en-US" sz="2000" dirty="0" smtClean="0">
                <a:latin typeface="Calibri" pitchFamily="34" charset="0"/>
              </a:rPr>
              <a:t>Proper hitting stance</a:t>
            </a:r>
          </a:p>
          <a:p>
            <a:pPr marL="800100" lvl="1" indent="-342900">
              <a:buFont typeface="Courier New" panose="02070309020205020404" pitchFamily="49" charset="0"/>
              <a:buChar char="o"/>
            </a:pPr>
            <a:r>
              <a:rPr lang="en-US" sz="2000" dirty="0" smtClean="0">
                <a:latin typeface="Calibri" pitchFamily="34" charset="0"/>
              </a:rPr>
              <a:t>The technique of a “short compact swing”</a:t>
            </a:r>
          </a:p>
          <a:p>
            <a:pPr marL="800100" lvl="1" indent="-342900">
              <a:buFont typeface="Courier New" panose="02070309020205020404" pitchFamily="49" charset="0"/>
              <a:buChar char="o"/>
            </a:pPr>
            <a:r>
              <a:rPr lang="en-US" sz="2000" dirty="0" smtClean="0">
                <a:latin typeface="Calibri" pitchFamily="34" charset="0"/>
              </a:rPr>
              <a:t>Understanding contact points </a:t>
            </a:r>
          </a:p>
          <a:p>
            <a:pPr marL="1257300" lvl="2" indent="-342900">
              <a:buFont typeface="Wingdings" panose="05000000000000000000" pitchFamily="2" charset="2"/>
              <a:buChar char="§"/>
            </a:pPr>
            <a:r>
              <a:rPr lang="en-US" sz="2000" dirty="0" smtClean="0">
                <a:latin typeface="Calibri" pitchFamily="34" charset="0"/>
              </a:rPr>
              <a:t>Pull, Middle, Oppo</a:t>
            </a:r>
          </a:p>
          <a:p>
            <a:pPr marL="800100" lvl="1" indent="-342900">
              <a:buFont typeface="Courier New" panose="02070309020205020404" pitchFamily="49" charset="0"/>
              <a:buChar char="o"/>
            </a:pPr>
            <a:r>
              <a:rPr lang="en-US" sz="2000" dirty="0" smtClean="0">
                <a:latin typeface="Calibri" pitchFamily="34" charset="0"/>
              </a:rPr>
              <a:t>Understanding hitting terminology</a:t>
            </a:r>
          </a:p>
          <a:p>
            <a:pPr marL="1257300" lvl="2" indent="-342900">
              <a:buFont typeface="Wingdings" panose="05000000000000000000" pitchFamily="2" charset="2"/>
              <a:buChar char="§"/>
            </a:pPr>
            <a:r>
              <a:rPr lang="en-US" sz="2000" dirty="0" smtClean="0">
                <a:latin typeface="Calibri" pitchFamily="34" charset="0"/>
              </a:rPr>
              <a:t>Ground balls, fly balls, line drives</a:t>
            </a:r>
          </a:p>
          <a:p>
            <a:pPr marL="1257300" lvl="2" indent="-342900">
              <a:buFont typeface="Wingdings" panose="05000000000000000000" pitchFamily="2" charset="2"/>
              <a:buChar char="§"/>
            </a:pPr>
            <a:r>
              <a:rPr lang="en-US" sz="2000" dirty="0" smtClean="0">
                <a:latin typeface="Calibri" pitchFamily="34" charset="0"/>
              </a:rPr>
              <a:t>Single, double, triple, home run, grand slam</a:t>
            </a:r>
          </a:p>
          <a:p>
            <a:pPr marL="800100" lvl="1" indent="-342900">
              <a:buFont typeface="Courier New" panose="02070309020205020404" pitchFamily="49" charset="0"/>
              <a:buChar char="o"/>
            </a:pPr>
            <a:r>
              <a:rPr lang="en-US" sz="2000" dirty="0" smtClean="0">
                <a:latin typeface="Calibri" pitchFamily="34" charset="0"/>
              </a:rPr>
              <a:t>Understanding the concept of an inning</a:t>
            </a:r>
          </a:p>
          <a:p>
            <a:pPr marL="800100" lvl="1" indent="-342900">
              <a:buFont typeface="Courier New" panose="02070309020205020404" pitchFamily="49" charset="0"/>
              <a:buChar char="o"/>
            </a:pPr>
            <a:r>
              <a:rPr lang="en-US" sz="2000" dirty="0" smtClean="0">
                <a:latin typeface="Calibri" pitchFamily="34" charset="0"/>
              </a:rPr>
              <a:t>Understanding there are 3 strikes and 4 balls in an at bat”</a:t>
            </a:r>
            <a:endParaRPr lang="en-US" sz="2000" dirty="0">
              <a:latin typeface="Calibri" pitchFamily="34" charset="0"/>
            </a:endParaRPr>
          </a:p>
        </p:txBody>
      </p:sp>
      <p:pic>
        <p:nvPicPr>
          <p:cNvPr id="5" name="Picture 2" descr="View EGVYBlogops-33.jpg in slide sho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5714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27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topics</a:t>
            </a:r>
            <a:endParaRPr lang="en-US" dirty="0"/>
          </a:p>
        </p:txBody>
      </p:sp>
      <p:sp>
        <p:nvSpPr>
          <p:cNvPr id="8" name="TextBox 7"/>
          <p:cNvSpPr txBox="1"/>
          <p:nvPr/>
        </p:nvSpPr>
        <p:spPr>
          <a:xfrm>
            <a:off x="1219200" y="1524000"/>
            <a:ext cx="6096000" cy="954107"/>
          </a:xfrm>
          <a:prstGeom prst="rect">
            <a:avLst/>
          </a:prstGeom>
          <a:noFill/>
        </p:spPr>
        <p:txBody>
          <a:bodyPr wrap="square" rtlCol="0">
            <a:spAutoFit/>
          </a:bodyPr>
          <a:lstStyle/>
          <a:p>
            <a:pPr>
              <a:buFont typeface="Arial" pitchFamily="34" charset="0"/>
              <a:buChar char="•"/>
            </a:pPr>
            <a:endParaRPr lang="en-US" sz="3200" dirty="0" smtClean="0">
              <a:latin typeface="Calibri" pitchFamily="34" charset="0"/>
            </a:endParaRPr>
          </a:p>
          <a:p>
            <a:pPr lvl="1">
              <a:buFont typeface="Arial" pitchFamily="34" charset="0"/>
              <a:buChar char="•"/>
            </a:pPr>
            <a:endParaRPr lang="en-US" sz="2400" dirty="0" smtClean="0">
              <a:latin typeface="Calibri" pitchFamily="34" charset="0"/>
            </a:endParaRPr>
          </a:p>
        </p:txBody>
      </p:sp>
      <p:sp>
        <p:nvSpPr>
          <p:cNvPr id="9" name="TextBox 8"/>
          <p:cNvSpPr txBox="1"/>
          <p:nvPr/>
        </p:nvSpPr>
        <p:spPr>
          <a:xfrm>
            <a:off x="253501" y="1428435"/>
            <a:ext cx="8052299" cy="4154984"/>
          </a:xfrm>
          <a:prstGeom prst="rect">
            <a:avLst/>
          </a:prstGeom>
          <a:noFill/>
        </p:spPr>
        <p:txBody>
          <a:bodyPr wrap="square" rtlCol="0">
            <a:spAutoFit/>
          </a:bodyPr>
          <a:lstStyle/>
          <a:p>
            <a:pPr>
              <a:buFont typeface="Arial" pitchFamily="34" charset="0"/>
              <a:buChar char="•"/>
            </a:pPr>
            <a:r>
              <a:rPr lang="en-US" sz="2400" dirty="0" smtClean="0">
                <a:latin typeface="Calibri" pitchFamily="34" charset="0"/>
              </a:rPr>
              <a:t>Practice Topics</a:t>
            </a:r>
          </a:p>
          <a:p>
            <a:pPr marL="800100" lvl="1" indent="-342900">
              <a:buFont typeface="Courier New" panose="02070309020205020404" pitchFamily="49" charset="0"/>
              <a:buChar char="o"/>
            </a:pPr>
            <a:r>
              <a:rPr lang="en-US" sz="2000" dirty="0" smtClean="0">
                <a:latin typeface="Calibri" pitchFamily="34" charset="0"/>
              </a:rPr>
              <a:t>Warm ups</a:t>
            </a:r>
          </a:p>
          <a:p>
            <a:pPr marL="800100" lvl="1" indent="-342900">
              <a:buFont typeface="Courier New" panose="02070309020205020404" pitchFamily="49" charset="0"/>
              <a:buChar char="o"/>
            </a:pPr>
            <a:r>
              <a:rPr lang="en-US" sz="2000" dirty="0" smtClean="0">
                <a:latin typeface="Calibri" pitchFamily="34" charset="0"/>
              </a:rPr>
              <a:t>Pre game/practice talk</a:t>
            </a:r>
          </a:p>
          <a:p>
            <a:pPr marL="800100" lvl="1" indent="-342900">
              <a:buFont typeface="Courier New" panose="02070309020205020404" pitchFamily="49" charset="0"/>
              <a:buChar char="o"/>
            </a:pPr>
            <a:r>
              <a:rPr lang="en-US" sz="2000" dirty="0" smtClean="0">
                <a:latin typeface="Calibri" pitchFamily="34" charset="0"/>
              </a:rPr>
              <a:t>Playing catch</a:t>
            </a:r>
          </a:p>
          <a:p>
            <a:pPr marL="800100" lvl="1" indent="-342900">
              <a:buFont typeface="Courier New" panose="02070309020205020404" pitchFamily="49" charset="0"/>
              <a:buChar char="o"/>
            </a:pPr>
            <a:r>
              <a:rPr lang="en-US" sz="2000" dirty="0" smtClean="0">
                <a:latin typeface="Calibri" pitchFamily="34" charset="0"/>
              </a:rPr>
              <a:t>Fielding ground balls</a:t>
            </a:r>
          </a:p>
          <a:p>
            <a:pPr marL="800100" lvl="1" indent="-342900">
              <a:buFont typeface="Courier New" panose="02070309020205020404" pitchFamily="49" charset="0"/>
              <a:buChar char="o"/>
            </a:pPr>
            <a:r>
              <a:rPr lang="en-US" sz="2000" dirty="0" smtClean="0">
                <a:latin typeface="Calibri" pitchFamily="34" charset="0"/>
              </a:rPr>
              <a:t>Hitting</a:t>
            </a:r>
          </a:p>
          <a:p>
            <a:pPr marL="800100" lvl="1" indent="-342900">
              <a:buFont typeface="Courier New" panose="02070309020205020404" pitchFamily="49" charset="0"/>
              <a:buChar char="o"/>
            </a:pPr>
            <a:r>
              <a:rPr lang="en-US" sz="2000" dirty="0" smtClean="0">
                <a:latin typeface="Calibri" pitchFamily="34" charset="0"/>
              </a:rPr>
              <a:t>Covering bases on defense</a:t>
            </a:r>
          </a:p>
          <a:p>
            <a:pPr marL="800100" lvl="1" indent="-342900">
              <a:buFont typeface="Courier New" panose="02070309020205020404" pitchFamily="49" charset="0"/>
              <a:buChar char="o"/>
            </a:pPr>
            <a:r>
              <a:rPr lang="en-US" sz="2000" dirty="0" smtClean="0">
                <a:latin typeface="Calibri" pitchFamily="34" charset="0"/>
              </a:rPr>
              <a:t>Converting a force out at 2</a:t>
            </a:r>
            <a:r>
              <a:rPr lang="en-US" sz="2000" baseline="30000" dirty="0" smtClean="0">
                <a:latin typeface="Calibri" pitchFamily="34" charset="0"/>
              </a:rPr>
              <a:t>nd</a:t>
            </a:r>
            <a:r>
              <a:rPr lang="en-US" sz="2000" dirty="0" smtClean="0">
                <a:latin typeface="Calibri" pitchFamily="34" charset="0"/>
              </a:rPr>
              <a:t> &amp; 3</a:t>
            </a:r>
            <a:r>
              <a:rPr lang="en-US" sz="2000" baseline="30000" dirty="0" smtClean="0">
                <a:latin typeface="Calibri" pitchFamily="34" charset="0"/>
              </a:rPr>
              <a:t>rd</a:t>
            </a:r>
            <a:r>
              <a:rPr lang="en-US" sz="2000" dirty="0" smtClean="0">
                <a:latin typeface="Calibri" pitchFamily="34" charset="0"/>
              </a:rPr>
              <a:t> base</a:t>
            </a:r>
          </a:p>
          <a:p>
            <a:pPr marL="800100" lvl="1" indent="-342900">
              <a:buFont typeface="Courier New" panose="02070309020205020404" pitchFamily="49" charset="0"/>
              <a:buChar char="o"/>
            </a:pPr>
            <a:r>
              <a:rPr lang="en-US" sz="2000" dirty="0" smtClean="0">
                <a:latin typeface="Calibri" pitchFamily="34" charset="0"/>
              </a:rPr>
              <a:t>Pitching &amp; Catching</a:t>
            </a:r>
          </a:p>
          <a:p>
            <a:pPr marL="800100" lvl="1" indent="-342900">
              <a:buFont typeface="Courier New" panose="02070309020205020404" pitchFamily="49" charset="0"/>
              <a:buChar char="o"/>
            </a:pPr>
            <a:r>
              <a:rPr lang="en-US" sz="2000" dirty="0" smtClean="0">
                <a:latin typeface="Calibri" pitchFamily="34" charset="0"/>
              </a:rPr>
              <a:t>Post game/practice talk</a:t>
            </a:r>
          </a:p>
          <a:p>
            <a:pPr>
              <a:buFont typeface="Arial" pitchFamily="34" charset="0"/>
              <a:buChar char="•"/>
            </a:pPr>
            <a:endParaRPr lang="en-US" sz="2400" dirty="0" smtClean="0">
              <a:latin typeface="Calibri" pitchFamily="34" charset="0"/>
            </a:endParaRPr>
          </a:p>
          <a:p>
            <a:endParaRPr lang="en-US" sz="1200" dirty="0" smtClean="0">
              <a:latin typeface="Calibri" pitchFamily="34" charset="0"/>
              <a:cs typeface="Calibri" pitchFamily="34" charset="0"/>
            </a:endParaRPr>
          </a:p>
          <a:p>
            <a:endParaRPr lang="en-US" sz="1200" dirty="0" smtClean="0">
              <a:latin typeface="Calibri" pitchFamily="34" charset="0"/>
              <a:cs typeface="Calibri" pitchFamily="34" charset="0"/>
            </a:endParaRPr>
          </a:p>
          <a:p>
            <a:pPr>
              <a:buFont typeface="Arial" pitchFamily="34" charset="0"/>
              <a:buChar char="•"/>
            </a:pPr>
            <a:endParaRPr lang="en-US" sz="1200" dirty="0" smtClean="0">
              <a:latin typeface="Calibri" pitchFamily="34" charset="0"/>
              <a:cs typeface="Calibri" pitchFamily="34" charset="0"/>
            </a:endParaRPr>
          </a:p>
        </p:txBody>
      </p:sp>
      <p:pic>
        <p:nvPicPr>
          <p:cNvPr id="2050" name="Picture 2" descr="View EGVYBlogops-33.jpg in slide sho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overview</a:t>
            </a:r>
            <a:endParaRPr lang="en-US" dirty="0"/>
          </a:p>
        </p:txBody>
      </p:sp>
      <p:pic>
        <p:nvPicPr>
          <p:cNvPr id="5" name="Picture 2" descr="View EGVYBlogops-33.jpg in slide sho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04800" y="1524000"/>
            <a:ext cx="2337299" cy="3724096"/>
          </a:xfrm>
          <a:prstGeom prst="rect">
            <a:avLst/>
          </a:prstGeom>
          <a:noFill/>
        </p:spPr>
        <p:txBody>
          <a:bodyPr wrap="square" rtlCol="0">
            <a:spAutoFit/>
          </a:bodyPr>
          <a:lstStyle/>
          <a:p>
            <a:r>
              <a:rPr lang="en-US" sz="2000" u="sng" dirty="0" smtClean="0">
                <a:latin typeface="Calibri" pitchFamily="34" charset="0"/>
              </a:rPr>
              <a:t>Equipment List</a:t>
            </a:r>
          </a:p>
          <a:p>
            <a:endParaRPr lang="en-US" sz="2000" u="sng" dirty="0" smtClean="0">
              <a:latin typeface="Calibri" pitchFamily="34" charset="0"/>
            </a:endParaRPr>
          </a:p>
          <a:p>
            <a:pPr marL="457200" indent="-457200">
              <a:buFont typeface="+mj-lt"/>
              <a:buAutoNum type="arabicPeriod"/>
            </a:pPr>
            <a:r>
              <a:rPr lang="en-US" sz="2000" dirty="0" smtClean="0">
                <a:latin typeface="Calibri" pitchFamily="34" charset="0"/>
              </a:rPr>
              <a:t>Hitting Tee</a:t>
            </a:r>
          </a:p>
          <a:p>
            <a:pPr marL="457200" indent="-457200">
              <a:buFont typeface="+mj-lt"/>
              <a:buAutoNum type="arabicPeriod"/>
            </a:pPr>
            <a:r>
              <a:rPr lang="en-US" sz="2000" dirty="0" smtClean="0">
                <a:latin typeface="Calibri" pitchFamily="34" charset="0"/>
              </a:rPr>
              <a:t>Hitting Net</a:t>
            </a:r>
          </a:p>
          <a:p>
            <a:pPr marL="457200" indent="-457200">
              <a:buFont typeface="+mj-lt"/>
              <a:buAutoNum type="arabicPeriod"/>
            </a:pPr>
            <a:r>
              <a:rPr lang="en-US" sz="2000" dirty="0" smtClean="0">
                <a:latin typeface="Calibri" pitchFamily="34" charset="0"/>
              </a:rPr>
              <a:t>Bucket of balls</a:t>
            </a:r>
          </a:p>
          <a:p>
            <a:pPr marL="457200" indent="-457200">
              <a:buFont typeface="+mj-lt"/>
              <a:buAutoNum type="arabicPeriod"/>
            </a:pPr>
            <a:r>
              <a:rPr lang="en-US" sz="2000" dirty="0" smtClean="0">
                <a:latin typeface="Calibri" pitchFamily="34" charset="0"/>
              </a:rPr>
              <a:t>Catchers gear</a:t>
            </a:r>
          </a:p>
          <a:p>
            <a:pPr marL="457200" indent="-457200">
              <a:buFont typeface="+mj-lt"/>
              <a:buAutoNum type="arabicPeriod"/>
            </a:pPr>
            <a:r>
              <a:rPr lang="en-US" sz="2000" dirty="0" smtClean="0">
                <a:latin typeface="Calibri" pitchFamily="34" charset="0"/>
              </a:rPr>
              <a:t>Helmets</a:t>
            </a:r>
          </a:p>
          <a:p>
            <a:pPr marL="457200" indent="-457200">
              <a:buFont typeface="+mj-lt"/>
              <a:buAutoNum type="arabicPeriod"/>
            </a:pPr>
            <a:r>
              <a:rPr lang="en-US" sz="2000" dirty="0" smtClean="0">
                <a:latin typeface="Calibri" pitchFamily="34" charset="0"/>
              </a:rPr>
              <a:t>Bats</a:t>
            </a:r>
          </a:p>
          <a:p>
            <a:pPr marL="457200" indent="-457200">
              <a:buFont typeface="+mj-lt"/>
              <a:buAutoNum type="arabicPeriod"/>
            </a:pPr>
            <a:r>
              <a:rPr lang="en-US" sz="2000" dirty="0" smtClean="0">
                <a:latin typeface="Calibri" pitchFamily="34" charset="0"/>
              </a:rPr>
              <a:t>2 Coaches</a:t>
            </a:r>
          </a:p>
          <a:p>
            <a:pPr marL="342900" indent="-342900">
              <a:buFont typeface="Wingdings" panose="05000000000000000000" pitchFamily="2" charset="2"/>
              <a:buChar char="Ø"/>
            </a:pPr>
            <a:endParaRPr lang="en-US" sz="2000" dirty="0">
              <a:latin typeface="Calibri" pitchFamily="34" charset="0"/>
            </a:endParaRPr>
          </a:p>
          <a:p>
            <a:pPr marL="342900" indent="-342900">
              <a:buFont typeface="Wingdings" panose="05000000000000000000" pitchFamily="2" charset="2"/>
              <a:buChar char="Ø"/>
            </a:pPr>
            <a:endParaRPr lang="en-US" sz="1200" dirty="0" smtClean="0">
              <a:latin typeface="Calibri" pitchFamily="34" charset="0"/>
              <a:cs typeface="Calibri" pitchFamily="34" charset="0"/>
            </a:endParaRPr>
          </a:p>
          <a:p>
            <a:endParaRPr lang="en-US" sz="1200" dirty="0" smtClean="0">
              <a:latin typeface="Calibri" pitchFamily="34" charset="0"/>
              <a:cs typeface="Calibri" pitchFamily="34" charset="0"/>
            </a:endParaRPr>
          </a:p>
          <a:p>
            <a:pPr>
              <a:buFont typeface="Arial" pitchFamily="34" charset="0"/>
              <a:buChar char="•"/>
            </a:pPr>
            <a:endParaRPr lang="en-US" sz="1200" dirty="0" smtClean="0">
              <a:latin typeface="Calibri" pitchFamily="34" charset="0"/>
              <a:cs typeface="Calibri"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573068844"/>
              </p:ext>
            </p:extLst>
          </p:nvPr>
        </p:nvGraphicFramePr>
        <p:xfrm>
          <a:off x="3124200" y="1676400"/>
          <a:ext cx="5638800" cy="2900680"/>
        </p:xfrm>
        <a:graphic>
          <a:graphicData uri="http://schemas.openxmlformats.org/drawingml/2006/table">
            <a:tbl>
              <a:tblPr firstRow="1" bandRow="1">
                <a:tableStyleId>{5C22544A-7EE6-4342-B048-85BDC9FD1C3A}</a:tableStyleId>
              </a:tblPr>
              <a:tblGrid>
                <a:gridCol w="1735016"/>
                <a:gridCol w="954259"/>
                <a:gridCol w="1665905"/>
                <a:gridCol w="1283620"/>
              </a:tblGrid>
              <a:tr h="0">
                <a:tc>
                  <a:txBody>
                    <a:bodyPr/>
                    <a:lstStyle/>
                    <a:p>
                      <a:r>
                        <a:rPr lang="en-US" sz="1400" dirty="0" smtClean="0">
                          <a:latin typeface="Calibri" panose="020F0502020204030204" pitchFamily="34" charset="0"/>
                        </a:rPr>
                        <a:t>Topic</a:t>
                      </a:r>
                      <a:endParaRPr lang="en-US" sz="1400" dirty="0">
                        <a:latin typeface="Calibri" panose="020F0502020204030204" pitchFamily="34" charset="0"/>
                      </a:endParaRPr>
                    </a:p>
                  </a:txBody>
                  <a:tcPr/>
                </a:tc>
                <a:tc>
                  <a:txBody>
                    <a:bodyPr/>
                    <a:lstStyle/>
                    <a:p>
                      <a:r>
                        <a:rPr lang="en-US" sz="1400" dirty="0" smtClean="0">
                          <a:latin typeface="Calibri" panose="020F0502020204030204" pitchFamily="34" charset="0"/>
                        </a:rPr>
                        <a:t>Time</a:t>
                      </a:r>
                      <a:endParaRPr lang="en-US" sz="1400" dirty="0">
                        <a:latin typeface="Calibri" panose="020F0502020204030204" pitchFamily="34" charset="0"/>
                      </a:endParaRPr>
                    </a:p>
                  </a:txBody>
                  <a:tcPr/>
                </a:tc>
                <a:tc>
                  <a:txBody>
                    <a:bodyPr/>
                    <a:lstStyle/>
                    <a:p>
                      <a:r>
                        <a:rPr lang="en-US" sz="1400" dirty="0" smtClean="0">
                          <a:latin typeface="Calibri" panose="020F0502020204030204" pitchFamily="34" charset="0"/>
                        </a:rPr>
                        <a:t>Type</a:t>
                      </a:r>
                      <a:endParaRPr lang="en-US" sz="1400" dirty="0">
                        <a:latin typeface="Calibri" panose="020F0502020204030204" pitchFamily="34" charset="0"/>
                      </a:endParaRPr>
                    </a:p>
                  </a:txBody>
                  <a:tcPr/>
                </a:tc>
                <a:tc>
                  <a:txBody>
                    <a:bodyPr/>
                    <a:lstStyle/>
                    <a:p>
                      <a:r>
                        <a:rPr lang="en-US" sz="1400" dirty="0" smtClean="0">
                          <a:latin typeface="Calibri" panose="020F0502020204030204" pitchFamily="34" charset="0"/>
                        </a:rPr>
                        <a:t># of kids</a:t>
                      </a:r>
                      <a:endParaRPr lang="en-US" sz="1400" dirty="0">
                        <a:latin typeface="Calibri" panose="020F0502020204030204" pitchFamily="34" charset="0"/>
                      </a:endParaRPr>
                    </a:p>
                  </a:txBody>
                  <a:tcPr/>
                </a:tc>
              </a:tr>
              <a:tr h="370840">
                <a:tc>
                  <a:txBody>
                    <a:bodyPr/>
                    <a:lstStyle/>
                    <a:p>
                      <a:r>
                        <a:rPr lang="en-US" sz="1200" dirty="0" smtClean="0">
                          <a:latin typeface="Calibri" panose="020F0502020204030204" pitchFamily="34" charset="0"/>
                        </a:rPr>
                        <a:t>Warm</a:t>
                      </a:r>
                      <a:r>
                        <a:rPr lang="en-US" sz="1200" baseline="0" dirty="0" smtClean="0">
                          <a:latin typeface="Calibri" panose="020F0502020204030204" pitchFamily="34" charset="0"/>
                        </a:rPr>
                        <a:t> Ups</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10 mins</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Entire Team</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All</a:t>
                      </a:r>
                      <a:endParaRPr lang="en-US" sz="1200" dirty="0">
                        <a:latin typeface="Calibri" panose="020F0502020204030204" pitchFamily="34" charset="0"/>
                      </a:endParaRPr>
                    </a:p>
                  </a:txBody>
                  <a:tcPr/>
                </a:tc>
              </a:tr>
              <a:tr h="370840">
                <a:tc>
                  <a:txBody>
                    <a:bodyPr/>
                    <a:lstStyle/>
                    <a:p>
                      <a:r>
                        <a:rPr lang="en-US" sz="1200" dirty="0" smtClean="0">
                          <a:latin typeface="Calibri" panose="020F0502020204030204" pitchFamily="34" charset="0"/>
                        </a:rPr>
                        <a:t>Pre Talk</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5 mins</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Entire Team</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All</a:t>
                      </a:r>
                      <a:endParaRPr lang="en-US" sz="1200" dirty="0">
                        <a:latin typeface="Calibri" panose="020F0502020204030204" pitchFamily="34" charset="0"/>
                      </a:endParaRPr>
                    </a:p>
                  </a:txBody>
                  <a:tcPr/>
                </a:tc>
              </a:tr>
              <a:tr h="370840">
                <a:tc>
                  <a:txBody>
                    <a:bodyPr/>
                    <a:lstStyle/>
                    <a:p>
                      <a:r>
                        <a:rPr lang="en-US" sz="1200" dirty="0" smtClean="0">
                          <a:latin typeface="Calibri" panose="020F0502020204030204" pitchFamily="34" charset="0"/>
                        </a:rPr>
                        <a:t>Throwing/Catching</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25 mins</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3 groups</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3-4</a:t>
                      </a:r>
                      <a:endParaRPr lang="en-US" sz="1200" dirty="0">
                        <a:latin typeface="Calibri" panose="020F0502020204030204" pitchFamily="34" charset="0"/>
                      </a:endParaRPr>
                    </a:p>
                  </a:txBody>
                  <a:tcPr/>
                </a:tc>
              </a:tr>
              <a:tr h="370840">
                <a:tc>
                  <a:txBody>
                    <a:bodyPr/>
                    <a:lstStyle/>
                    <a:p>
                      <a:r>
                        <a:rPr lang="en-US" sz="1200" dirty="0" smtClean="0">
                          <a:latin typeface="Calibri" panose="020F0502020204030204" pitchFamily="34" charset="0"/>
                        </a:rPr>
                        <a:t>Fielding grounders</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25 mins</a:t>
                      </a:r>
                      <a:endParaRPr lang="en-US" sz="1200" dirty="0">
                        <a:latin typeface="Calibri" panose="020F050202020403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Calibri" panose="020F0502020204030204" pitchFamily="34" charset="0"/>
                        </a:rPr>
                        <a:t>3 groups</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3-4</a:t>
                      </a:r>
                      <a:endParaRPr lang="en-US" sz="1200" dirty="0">
                        <a:latin typeface="Calibri" panose="020F0502020204030204" pitchFamily="34" charset="0"/>
                      </a:endParaRPr>
                    </a:p>
                  </a:txBody>
                  <a:tcPr/>
                </a:tc>
              </a:tr>
              <a:tr h="370840">
                <a:tc>
                  <a:txBody>
                    <a:bodyPr/>
                    <a:lstStyle/>
                    <a:p>
                      <a:r>
                        <a:rPr lang="en-US" sz="1200" dirty="0" smtClean="0">
                          <a:latin typeface="Calibri" panose="020F0502020204030204" pitchFamily="34" charset="0"/>
                        </a:rPr>
                        <a:t>Hitting</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25 mins</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3 groups</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3-4</a:t>
                      </a:r>
                      <a:endParaRPr lang="en-US" sz="1200" dirty="0">
                        <a:latin typeface="Calibri" panose="020F0502020204030204" pitchFamily="34" charset="0"/>
                      </a:endParaRPr>
                    </a:p>
                  </a:txBody>
                  <a:tcPr/>
                </a:tc>
              </a:tr>
              <a:tr h="370840">
                <a:tc>
                  <a:txBody>
                    <a:bodyPr/>
                    <a:lstStyle/>
                    <a:p>
                      <a:r>
                        <a:rPr lang="en-US" sz="1200" dirty="0" smtClean="0">
                          <a:latin typeface="Calibri" panose="020F0502020204030204" pitchFamily="34" charset="0"/>
                        </a:rPr>
                        <a:t>Manager Choice</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25 mins</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Manager Choice</a:t>
                      </a:r>
                      <a:endParaRPr lang="en-US" sz="1200" dirty="0">
                        <a:latin typeface="Calibri" panose="020F050202020403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Calibri" panose="020F0502020204030204" pitchFamily="34" charset="0"/>
                        </a:rPr>
                        <a:t>Manager Choice</a:t>
                      </a:r>
                      <a:endParaRPr lang="en-US" sz="1200" dirty="0">
                        <a:latin typeface="Calibri" panose="020F0502020204030204" pitchFamily="34" charset="0"/>
                      </a:endParaRPr>
                    </a:p>
                  </a:txBody>
                  <a:tcPr/>
                </a:tc>
              </a:tr>
              <a:tr h="370840">
                <a:tc>
                  <a:txBody>
                    <a:bodyPr/>
                    <a:lstStyle/>
                    <a:p>
                      <a:r>
                        <a:rPr lang="en-US" sz="1200" dirty="0" smtClean="0">
                          <a:latin typeface="Calibri" panose="020F0502020204030204" pitchFamily="34" charset="0"/>
                        </a:rPr>
                        <a:t>Post Talk</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5 mins</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Entire Team</a:t>
                      </a:r>
                      <a:endParaRPr lang="en-US" sz="1200" dirty="0">
                        <a:latin typeface="Calibri" panose="020F0502020204030204" pitchFamily="34" charset="0"/>
                      </a:endParaRPr>
                    </a:p>
                  </a:txBody>
                  <a:tcPr/>
                </a:tc>
                <a:tc>
                  <a:txBody>
                    <a:bodyPr/>
                    <a:lstStyle/>
                    <a:p>
                      <a:r>
                        <a:rPr lang="en-US" sz="1200" dirty="0" smtClean="0">
                          <a:latin typeface="Calibri" panose="020F0502020204030204" pitchFamily="34" charset="0"/>
                        </a:rPr>
                        <a:t>All</a:t>
                      </a:r>
                      <a:endParaRPr lang="en-US" sz="1200" dirty="0">
                        <a:latin typeface="Calibri" panose="020F0502020204030204" pitchFamily="34" charset="0"/>
                      </a:endParaRPr>
                    </a:p>
                  </a:txBody>
                  <a:tcPr/>
                </a:tc>
              </a:tr>
            </a:tbl>
          </a:graphicData>
        </a:graphic>
      </p:graphicFrame>
    </p:spTree>
    <p:extLst>
      <p:ext uri="{BB962C8B-B14F-4D97-AF65-F5344CB8AC3E}">
        <p14:creationId xmlns:p14="http://schemas.microsoft.com/office/powerpoint/2010/main" val="2842759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tips</a:t>
            </a:r>
            <a:endParaRPr lang="en-US" dirty="0"/>
          </a:p>
        </p:txBody>
      </p:sp>
      <p:pic>
        <p:nvPicPr>
          <p:cNvPr id="5" name="Picture 2" descr="View EGVYBlogops-33.jpg in slide sho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53501" y="1393266"/>
            <a:ext cx="8204699" cy="5078313"/>
          </a:xfrm>
          <a:prstGeom prst="rect">
            <a:avLst/>
          </a:prstGeom>
          <a:noFill/>
        </p:spPr>
        <p:txBody>
          <a:bodyPr wrap="square" rtlCol="0">
            <a:spAutoFit/>
          </a:bodyPr>
          <a:lstStyle/>
          <a:p>
            <a:pPr marL="342900" indent="-342900">
              <a:buFont typeface="Wingdings" panose="05000000000000000000" pitchFamily="2" charset="2"/>
              <a:buChar char="Ø"/>
            </a:pPr>
            <a:r>
              <a:rPr lang="en-US" sz="2000" dirty="0" smtClean="0">
                <a:latin typeface="Calibri" pitchFamily="34" charset="0"/>
              </a:rPr>
              <a:t>Coaches should arrive to the field and be ready to go 10-15 minutes before practice.  Time is of the essence.  Be prepared for practice.</a:t>
            </a:r>
          </a:p>
          <a:p>
            <a:pPr marL="342900" indent="-342900">
              <a:buFont typeface="Wingdings" panose="05000000000000000000" pitchFamily="2" charset="2"/>
              <a:buChar char="Ø"/>
            </a:pPr>
            <a:endParaRPr lang="en-US" sz="2000" dirty="0">
              <a:latin typeface="Calibri" pitchFamily="34" charset="0"/>
            </a:endParaRPr>
          </a:p>
          <a:p>
            <a:pPr marL="342900" indent="-342900">
              <a:buFont typeface="Wingdings" panose="05000000000000000000" pitchFamily="2" charset="2"/>
              <a:buChar char="Ø"/>
            </a:pPr>
            <a:r>
              <a:rPr lang="en-US" sz="2000" dirty="0" smtClean="0">
                <a:latin typeface="Calibri" pitchFamily="34" charset="0"/>
              </a:rPr>
              <a:t>Teams play the way they practice. Intensity should be kept at game speed throughout practice. Emphasize hustle on &amp; off the field.</a:t>
            </a:r>
          </a:p>
          <a:p>
            <a:pPr marL="342900" indent="-342900">
              <a:buFont typeface="Wingdings" panose="05000000000000000000" pitchFamily="2" charset="2"/>
              <a:buChar char="Ø"/>
            </a:pPr>
            <a:endParaRPr lang="en-US" sz="2000" dirty="0">
              <a:latin typeface="Calibri" pitchFamily="34" charset="0"/>
            </a:endParaRPr>
          </a:p>
          <a:p>
            <a:pPr marL="342900" indent="-342900">
              <a:buFont typeface="Wingdings" panose="05000000000000000000" pitchFamily="2" charset="2"/>
              <a:buChar char="Ø"/>
            </a:pPr>
            <a:r>
              <a:rPr lang="en-US" sz="2000" dirty="0" smtClean="0">
                <a:latin typeface="Calibri" pitchFamily="34" charset="0"/>
              </a:rPr>
              <a:t>Practices should be conducted with a sense of urgency.  Spend the first few practices teaching your players how practices are going to be structured and what is expected of them.  Early in the season this will have to reinforced often.</a:t>
            </a:r>
          </a:p>
          <a:p>
            <a:pPr marL="342900" indent="-342900">
              <a:buFont typeface="Wingdings" panose="05000000000000000000" pitchFamily="2" charset="2"/>
              <a:buChar char="Ø"/>
            </a:pPr>
            <a:endParaRPr lang="en-US" sz="2000" dirty="0">
              <a:latin typeface="Calibri" pitchFamily="34" charset="0"/>
            </a:endParaRPr>
          </a:p>
          <a:p>
            <a:pPr marL="342900" indent="-342900">
              <a:buFont typeface="Wingdings" panose="05000000000000000000" pitchFamily="2" charset="2"/>
              <a:buChar char="Ø"/>
            </a:pPr>
            <a:r>
              <a:rPr lang="en-US" sz="2000" dirty="0" smtClean="0">
                <a:latin typeface="Calibri" pitchFamily="34" charset="0"/>
              </a:rPr>
              <a:t>Try to keep practices fun and challenging.</a:t>
            </a:r>
          </a:p>
          <a:p>
            <a:pPr marL="342900" indent="-342900">
              <a:buFont typeface="Wingdings" panose="05000000000000000000" pitchFamily="2" charset="2"/>
              <a:buChar char="Ø"/>
            </a:pPr>
            <a:endParaRPr lang="en-US" sz="2000" dirty="0">
              <a:latin typeface="Calibri" pitchFamily="34" charset="0"/>
            </a:endParaRPr>
          </a:p>
          <a:p>
            <a:pPr marL="342900" indent="-342900">
              <a:buFont typeface="Wingdings" panose="05000000000000000000" pitchFamily="2" charset="2"/>
              <a:buChar char="Ø"/>
            </a:pPr>
            <a:r>
              <a:rPr lang="en-US" sz="2000" dirty="0" smtClean="0">
                <a:latin typeface="Calibri" pitchFamily="34" charset="0"/>
              </a:rPr>
              <a:t>Have a short talk with your team before and after practices</a:t>
            </a:r>
          </a:p>
          <a:p>
            <a:r>
              <a:rPr lang="en-US" sz="2000" dirty="0" smtClean="0">
                <a:latin typeface="Calibri" pitchFamily="34" charset="0"/>
              </a:rPr>
              <a:t> and games.</a:t>
            </a:r>
            <a:endParaRPr lang="en-US" sz="1200" dirty="0" smtClean="0">
              <a:latin typeface="Calibri" pitchFamily="34" charset="0"/>
              <a:cs typeface="Calibri" pitchFamily="34" charset="0"/>
            </a:endParaRPr>
          </a:p>
          <a:p>
            <a:endParaRPr lang="en-US" sz="1200" dirty="0" smtClean="0">
              <a:latin typeface="Calibri" pitchFamily="34" charset="0"/>
              <a:cs typeface="Calibri" pitchFamily="34" charset="0"/>
            </a:endParaRPr>
          </a:p>
          <a:p>
            <a:pPr>
              <a:buFont typeface="Arial" pitchFamily="34" charset="0"/>
              <a:buChar char="•"/>
            </a:pPr>
            <a:endParaRPr lang="en-US" sz="1200" dirty="0" smtClean="0">
              <a:latin typeface="Calibri" pitchFamily="34" charset="0"/>
              <a:cs typeface="Calibri" pitchFamily="34" charset="0"/>
            </a:endParaRPr>
          </a:p>
        </p:txBody>
      </p:sp>
    </p:spTree>
    <p:extLst>
      <p:ext uri="{BB962C8B-B14F-4D97-AF65-F5344CB8AC3E}">
        <p14:creationId xmlns:p14="http://schemas.microsoft.com/office/powerpoint/2010/main" val="2178909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 Warm ups (10 minutes – Entire team)</a:t>
            </a:r>
            <a:endParaRPr lang="en-US" dirty="0"/>
          </a:p>
        </p:txBody>
      </p:sp>
      <p:sp>
        <p:nvSpPr>
          <p:cNvPr id="4" name="TextBox 3"/>
          <p:cNvSpPr txBox="1"/>
          <p:nvPr/>
        </p:nvSpPr>
        <p:spPr>
          <a:xfrm>
            <a:off x="253501" y="1428435"/>
            <a:ext cx="8052299" cy="4154984"/>
          </a:xfrm>
          <a:prstGeom prst="rect">
            <a:avLst/>
          </a:prstGeom>
          <a:noFill/>
        </p:spPr>
        <p:txBody>
          <a:bodyPr wrap="square" rtlCol="0">
            <a:spAutoFit/>
          </a:bodyPr>
          <a:lstStyle/>
          <a:p>
            <a:pPr marL="342900" indent="-342900">
              <a:buFont typeface="Wingdings" panose="05000000000000000000" pitchFamily="2" charset="2"/>
              <a:buChar char="Ø"/>
            </a:pPr>
            <a:r>
              <a:rPr lang="en-US" sz="2400" dirty="0" smtClean="0">
                <a:latin typeface="Calibri" pitchFamily="34" charset="0"/>
              </a:rPr>
              <a:t>Key Point - Players should be part of a routine before practice or a game</a:t>
            </a:r>
          </a:p>
          <a:p>
            <a:pPr>
              <a:buFont typeface="Arial" pitchFamily="34" charset="0"/>
              <a:buChar char="•"/>
            </a:pPr>
            <a:endParaRPr lang="en-US" sz="2400" dirty="0" smtClean="0">
              <a:latin typeface="Calibri" pitchFamily="34" charset="0"/>
            </a:endParaRPr>
          </a:p>
          <a:p>
            <a:pPr lvl="1">
              <a:buFont typeface="Arial" pitchFamily="34" charset="0"/>
              <a:buChar char="•"/>
            </a:pPr>
            <a:r>
              <a:rPr lang="en-US" sz="2400" dirty="0" smtClean="0">
                <a:latin typeface="Calibri" pitchFamily="34" charset="0"/>
              </a:rPr>
              <a:t>Run – Jog two laps around the bases</a:t>
            </a:r>
          </a:p>
          <a:p>
            <a:pPr lvl="1">
              <a:buFont typeface="Arial" pitchFamily="34" charset="0"/>
              <a:buChar char="•"/>
            </a:pPr>
            <a:r>
              <a:rPr lang="en-US" sz="2400" dirty="0" smtClean="0">
                <a:latin typeface="Calibri" pitchFamily="34" charset="0"/>
              </a:rPr>
              <a:t>Basic Plyometrics</a:t>
            </a:r>
            <a:endParaRPr lang="en-US" sz="2400" dirty="0">
              <a:latin typeface="Calibri" pitchFamily="34" charset="0"/>
            </a:endParaRPr>
          </a:p>
          <a:p>
            <a:pPr marL="1257300" lvl="2" indent="-342900">
              <a:buFont typeface="Courier New" panose="02070309020205020404" pitchFamily="49" charset="0"/>
              <a:buChar char="o"/>
            </a:pPr>
            <a:r>
              <a:rPr lang="en-US" sz="2000" dirty="0" smtClean="0">
                <a:latin typeface="Calibri" pitchFamily="34" charset="0"/>
              </a:rPr>
              <a:t>Side shuffles – Run sliding heel to heel</a:t>
            </a:r>
          </a:p>
          <a:p>
            <a:pPr marL="1257300" lvl="2" indent="-342900">
              <a:buFont typeface="Courier New" panose="02070309020205020404" pitchFamily="49" charset="0"/>
              <a:buChar char="o"/>
            </a:pPr>
            <a:r>
              <a:rPr lang="en-US" sz="2000" dirty="0" smtClean="0">
                <a:latin typeface="Calibri" pitchFamily="34" charset="0"/>
              </a:rPr>
              <a:t>High Knees – Run with knees coming up high to chest</a:t>
            </a:r>
          </a:p>
          <a:p>
            <a:pPr marL="1257300" lvl="2" indent="-342900">
              <a:buFont typeface="Courier New" panose="02070309020205020404" pitchFamily="49" charset="0"/>
              <a:buChar char="o"/>
            </a:pPr>
            <a:r>
              <a:rPr lang="en-US" sz="2000" dirty="0" smtClean="0">
                <a:latin typeface="Calibri" pitchFamily="34" charset="0"/>
              </a:rPr>
              <a:t>Butt kickers – Bring heels into butt with every step</a:t>
            </a:r>
          </a:p>
          <a:p>
            <a:pPr marL="1257300" lvl="2" indent="-342900">
              <a:buFont typeface="Courier New" panose="02070309020205020404" pitchFamily="49" charset="0"/>
              <a:buChar char="o"/>
            </a:pPr>
            <a:r>
              <a:rPr lang="en-US" sz="2000" dirty="0" smtClean="0">
                <a:latin typeface="Calibri" pitchFamily="34" charset="0"/>
              </a:rPr>
              <a:t>Backward run – run backwards</a:t>
            </a:r>
          </a:p>
          <a:p>
            <a:pPr marL="1257300" lvl="2" indent="-342900">
              <a:buFont typeface="Courier New" panose="02070309020205020404" pitchFamily="49" charset="0"/>
              <a:buChar char="o"/>
            </a:pPr>
            <a:r>
              <a:rPr lang="en-US" sz="2000" dirty="0" smtClean="0">
                <a:latin typeface="Calibri" pitchFamily="34" charset="0"/>
              </a:rPr>
              <a:t>Power skips – Skip with power movement of arms</a:t>
            </a:r>
          </a:p>
          <a:p>
            <a:pPr marL="1257300" lvl="2" indent="-342900">
              <a:buFont typeface="Courier New" panose="02070309020205020404" pitchFamily="49" charset="0"/>
              <a:buChar char="o"/>
            </a:pPr>
            <a:r>
              <a:rPr lang="en-US" sz="2000" dirty="0" smtClean="0">
                <a:latin typeface="Calibri" pitchFamily="34" charset="0"/>
              </a:rPr>
              <a:t>Straight sprints – 70’ sprint</a:t>
            </a:r>
          </a:p>
          <a:p>
            <a:endParaRPr lang="en-US" sz="1200" dirty="0" smtClean="0">
              <a:latin typeface="Calibri" pitchFamily="34" charset="0"/>
              <a:cs typeface="Calibri" pitchFamily="34" charset="0"/>
            </a:endParaRPr>
          </a:p>
          <a:p>
            <a:pPr>
              <a:buFont typeface="Arial" pitchFamily="34" charset="0"/>
              <a:buChar char="•"/>
            </a:pPr>
            <a:endParaRPr lang="en-US" sz="1200" dirty="0" smtClean="0">
              <a:latin typeface="Calibri" pitchFamily="34" charset="0"/>
              <a:cs typeface="Calibri" pitchFamily="34" charset="0"/>
            </a:endParaRPr>
          </a:p>
        </p:txBody>
      </p:sp>
      <p:pic>
        <p:nvPicPr>
          <p:cNvPr id="5" name="Picture 2" descr="View EGVYBlogops-33.jpg in slide sho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0560" y="5105400"/>
            <a:ext cx="198120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4573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Zebra Product Training Templat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Zebra Product Training Template</Template>
  <TotalTime>6191</TotalTime>
  <Words>1732</Words>
  <Application>Microsoft Office PowerPoint</Application>
  <PresentationFormat>On-screen Show (4:3)</PresentationFormat>
  <Paragraphs>236</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Zebra Product Training Template</vt:lpstr>
      <vt:lpstr>Elk grove village youth baseball </vt:lpstr>
      <vt:lpstr>Common purpose</vt:lpstr>
      <vt:lpstr>key concepts</vt:lpstr>
      <vt:lpstr>key concepts</vt:lpstr>
      <vt:lpstr>key concepts</vt:lpstr>
      <vt:lpstr>Practice topics</vt:lpstr>
      <vt:lpstr>Practice overview</vt:lpstr>
      <vt:lpstr>Practice tips</vt:lpstr>
      <vt:lpstr>Practice - Warm ups (10 minutes – Entire team)</vt:lpstr>
      <vt:lpstr>Practice – throwing and catching (30 minutes)</vt:lpstr>
      <vt:lpstr>Practice – Throwing technique</vt:lpstr>
      <vt:lpstr>Practice – throwing images</vt:lpstr>
      <vt:lpstr>Practice – Catching technique</vt:lpstr>
      <vt:lpstr>Practice – FIELDING Grounders (30 MINUTES)</vt:lpstr>
      <vt:lpstr>Practice – FIELDING images</vt:lpstr>
      <vt:lpstr>Practice – hitting (30 minutes)</vt:lpstr>
      <vt:lpstr>Practice – hitting technique</vt:lpstr>
      <vt:lpstr>Practice – hitting contact points</vt:lpstr>
      <vt:lpstr>Practice – hitting “Sweet spot”</vt:lpstr>
      <vt:lpstr>Practice – hitting mechanics</vt:lpstr>
    </vt:vector>
  </TitlesOfParts>
  <Company>Zebra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ZXP 8 Product Overview</dc:title>
  <dc:creator>IS Department</dc:creator>
  <cp:lastModifiedBy>Zebra</cp:lastModifiedBy>
  <cp:revision>328</cp:revision>
  <cp:lastPrinted>2014-03-18T22:34:27Z</cp:lastPrinted>
  <dcterms:created xsi:type="dcterms:W3CDTF">2012-09-18T17:40:48Z</dcterms:created>
  <dcterms:modified xsi:type="dcterms:W3CDTF">2014-03-19T20:01:53Z</dcterms:modified>
</cp:coreProperties>
</file>